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79" r:id="rId3"/>
    <p:sldId id="299" r:id="rId4"/>
    <p:sldId id="300" r:id="rId5"/>
    <p:sldId id="256" r:id="rId6"/>
    <p:sldId id="257" r:id="rId7"/>
    <p:sldId id="301" r:id="rId8"/>
    <p:sldId id="302" r:id="rId9"/>
    <p:sldId id="285" r:id="rId10"/>
    <p:sldId id="295" r:id="rId11"/>
    <p:sldId id="308" r:id="rId12"/>
    <p:sldId id="309" r:id="rId13"/>
    <p:sldId id="280" r:id="rId14"/>
    <p:sldId id="281" r:id="rId15"/>
    <p:sldId id="282" r:id="rId16"/>
    <p:sldId id="283" r:id="rId17"/>
    <p:sldId id="284" r:id="rId18"/>
    <p:sldId id="286" r:id="rId19"/>
    <p:sldId id="306" r:id="rId20"/>
    <p:sldId id="307" r:id="rId21"/>
    <p:sldId id="277" r:id="rId22"/>
    <p:sldId id="296" r:id="rId23"/>
    <p:sldId id="297" r:id="rId24"/>
    <p:sldId id="303" r:id="rId25"/>
    <p:sldId id="310" r:id="rId26"/>
    <p:sldId id="311" r:id="rId27"/>
    <p:sldId id="298" r:id="rId28"/>
    <p:sldId id="304" r:id="rId29"/>
    <p:sldId id="305" r:id="rId30"/>
    <p:sldId id="259" r:id="rId31"/>
    <p:sldId id="260" r:id="rId32"/>
    <p:sldId id="287" r:id="rId33"/>
    <p:sldId id="288" r:id="rId34"/>
    <p:sldId id="289" r:id="rId35"/>
    <p:sldId id="290" r:id="rId36"/>
    <p:sldId id="291" r:id="rId37"/>
    <p:sldId id="292" r:id="rId38"/>
    <p:sldId id="312" r:id="rId39"/>
    <p:sldId id="258" r:id="rId40"/>
    <p:sldId id="278" r:id="rId41"/>
    <p:sldId id="276" r:id="rId42"/>
    <p:sldId id="293" r:id="rId43"/>
    <p:sldId id="262" r:id="rId44"/>
    <p:sldId id="263" r:id="rId45"/>
    <p:sldId id="264" r:id="rId46"/>
    <p:sldId id="265" r:id="rId47"/>
    <p:sldId id="266" r:id="rId48"/>
    <p:sldId id="267" r:id="rId49"/>
    <p:sldId id="268" r:id="rId50"/>
    <p:sldId id="294" r:id="rId51"/>
    <p:sldId id="313" r:id="rId52"/>
    <p:sldId id="269" r:id="rId53"/>
    <p:sldId id="270" r:id="rId54"/>
    <p:sldId id="271" r:id="rId55"/>
    <p:sldId id="272" r:id="rId56"/>
    <p:sldId id="274" r:id="rId57"/>
    <p:sldId id="314" r:id="rId58"/>
    <p:sldId id="315" r:id="rId59"/>
    <p:sldId id="316" r:id="rId60"/>
    <p:sldId id="317" r:id="rId61"/>
    <p:sldId id="275" r:id="rId62"/>
    <p:sldId id="318" r:id="rId6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 userDrawn="1">
          <p15:clr>
            <a:srgbClr val="A4A3A4"/>
          </p15:clr>
        </p15:guide>
        <p15:guide id="2" pos="383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99" d="100"/>
          <a:sy n="99" d="100"/>
        </p:scale>
        <p:origin x="84" y="582"/>
      </p:cViewPr>
      <p:guideLst>
        <p:guide orient="horz" pos="2159"/>
        <p:guide pos="3838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6" Type="http://schemas.openxmlformats.org/officeDocument/2006/relationships/tableStyles" Target="tableStyles.xml"/><Relationship Id="rId65" Type="http://schemas.openxmlformats.org/officeDocument/2006/relationships/viewProps" Target="viewProps.xml"/><Relationship Id="rId64" Type="http://schemas.openxmlformats.org/officeDocument/2006/relationships/presProps" Target="presProps.xml"/><Relationship Id="rId63" Type="http://schemas.openxmlformats.org/officeDocument/2006/relationships/slide" Target="slides/slide61.xml"/><Relationship Id="rId62" Type="http://schemas.openxmlformats.org/officeDocument/2006/relationships/slide" Target="slides/slide60.xml"/><Relationship Id="rId61" Type="http://schemas.openxmlformats.org/officeDocument/2006/relationships/slide" Target="slides/slide59.xml"/><Relationship Id="rId60" Type="http://schemas.openxmlformats.org/officeDocument/2006/relationships/slide" Target="slides/slide58.xml"/><Relationship Id="rId6" Type="http://schemas.openxmlformats.org/officeDocument/2006/relationships/slide" Target="slides/slide4.xml"/><Relationship Id="rId59" Type="http://schemas.openxmlformats.org/officeDocument/2006/relationships/slide" Target="slides/slide57.xml"/><Relationship Id="rId58" Type="http://schemas.openxmlformats.org/officeDocument/2006/relationships/slide" Target="slides/slide56.xml"/><Relationship Id="rId57" Type="http://schemas.openxmlformats.org/officeDocument/2006/relationships/slide" Target="slides/slide55.xml"/><Relationship Id="rId56" Type="http://schemas.openxmlformats.org/officeDocument/2006/relationships/slide" Target="slides/slide54.xml"/><Relationship Id="rId55" Type="http://schemas.openxmlformats.org/officeDocument/2006/relationships/slide" Target="slides/slide53.xml"/><Relationship Id="rId54" Type="http://schemas.openxmlformats.org/officeDocument/2006/relationships/slide" Target="slides/slide52.xml"/><Relationship Id="rId53" Type="http://schemas.openxmlformats.org/officeDocument/2006/relationships/slide" Target="slides/slide51.xml"/><Relationship Id="rId52" Type="http://schemas.openxmlformats.org/officeDocument/2006/relationships/slide" Target="slides/slide50.xml"/><Relationship Id="rId51" Type="http://schemas.openxmlformats.org/officeDocument/2006/relationships/slide" Target="slides/slide49.xml"/><Relationship Id="rId50" Type="http://schemas.openxmlformats.org/officeDocument/2006/relationships/slide" Target="slides/slide48.xml"/><Relationship Id="rId5" Type="http://schemas.openxmlformats.org/officeDocument/2006/relationships/slide" Target="slides/slide3.xml"/><Relationship Id="rId49" Type="http://schemas.openxmlformats.org/officeDocument/2006/relationships/slide" Target="slides/slide47.xml"/><Relationship Id="rId48" Type="http://schemas.openxmlformats.org/officeDocument/2006/relationships/slide" Target="slides/slide46.xml"/><Relationship Id="rId47" Type="http://schemas.openxmlformats.org/officeDocument/2006/relationships/slide" Target="slides/slide45.xml"/><Relationship Id="rId46" Type="http://schemas.openxmlformats.org/officeDocument/2006/relationships/slide" Target="slides/slide44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0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3.xml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86.xml"/><Relationship Id="rId3" Type="http://schemas.openxmlformats.org/officeDocument/2006/relationships/image" Target="../media/image9.png"/><Relationship Id="rId2" Type="http://schemas.openxmlformats.org/officeDocument/2006/relationships/tags" Target="../tags/tag85.xml"/><Relationship Id="rId1" Type="http://schemas.openxmlformats.org/officeDocument/2006/relationships/tags" Target="../tags/tag84.xml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89.xml"/><Relationship Id="rId3" Type="http://schemas.openxmlformats.org/officeDocument/2006/relationships/image" Target="../media/image10.png"/><Relationship Id="rId2" Type="http://schemas.openxmlformats.org/officeDocument/2006/relationships/tags" Target="../tags/tag88.xml"/><Relationship Id="rId1" Type="http://schemas.openxmlformats.org/officeDocument/2006/relationships/tags" Target="../tags/tag8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90.xml"/><Relationship Id="rId1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91.xml"/><Relationship Id="rId1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92.xml"/><Relationship Id="rId1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93.xml"/><Relationship Id="rId1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94.xml"/><Relationship Id="rId1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95.xml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98.xml"/><Relationship Id="rId3" Type="http://schemas.openxmlformats.org/officeDocument/2006/relationships/image" Target="../media/image19.png"/><Relationship Id="rId2" Type="http://schemas.openxmlformats.org/officeDocument/2006/relationships/tags" Target="../tags/tag97.xml"/><Relationship Id="rId1" Type="http://schemas.openxmlformats.org/officeDocument/2006/relationships/tags" Target="../tags/tag96.xml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101.xml"/><Relationship Id="rId3" Type="http://schemas.openxmlformats.org/officeDocument/2006/relationships/image" Target="../media/image20.png"/><Relationship Id="rId2" Type="http://schemas.openxmlformats.org/officeDocument/2006/relationships/tags" Target="../tags/tag100.xml"/><Relationship Id="rId1" Type="http://schemas.openxmlformats.org/officeDocument/2006/relationships/tags" Target="../tags/tag99.xml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66.xml"/><Relationship Id="rId3" Type="http://schemas.openxmlformats.org/officeDocument/2006/relationships/image" Target="../media/image1.png"/><Relationship Id="rId2" Type="http://schemas.openxmlformats.org/officeDocument/2006/relationships/tags" Target="../tags/tag65.xml"/><Relationship Id="rId1" Type="http://schemas.openxmlformats.org/officeDocument/2006/relationships/tags" Target="../tags/tag6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02.xml"/><Relationship Id="rId1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05.xml"/><Relationship Id="rId2" Type="http://schemas.openxmlformats.org/officeDocument/2006/relationships/tags" Target="../tags/tag104.xml"/><Relationship Id="rId1" Type="http://schemas.openxmlformats.org/officeDocument/2006/relationships/tags" Target="../tags/tag103.xml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108.xml"/><Relationship Id="rId3" Type="http://schemas.openxmlformats.org/officeDocument/2006/relationships/image" Target="../media/image22.png"/><Relationship Id="rId2" Type="http://schemas.openxmlformats.org/officeDocument/2006/relationships/tags" Target="../tags/tag107.xml"/><Relationship Id="rId1" Type="http://schemas.openxmlformats.org/officeDocument/2006/relationships/tags" Target="../tags/tag106.xml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11.xml"/><Relationship Id="rId2" Type="http://schemas.openxmlformats.org/officeDocument/2006/relationships/tags" Target="../tags/tag110.xml"/><Relationship Id="rId1" Type="http://schemas.openxmlformats.org/officeDocument/2006/relationships/tags" Target="../tags/tag109.xml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14.xml"/><Relationship Id="rId2" Type="http://schemas.openxmlformats.org/officeDocument/2006/relationships/tags" Target="../tags/tag113.xml"/><Relationship Id="rId1" Type="http://schemas.openxmlformats.org/officeDocument/2006/relationships/tags" Target="../tags/tag112.xml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17.xml"/><Relationship Id="rId2" Type="http://schemas.openxmlformats.org/officeDocument/2006/relationships/tags" Target="../tags/tag116.xml"/><Relationship Id="rId1" Type="http://schemas.openxmlformats.org/officeDocument/2006/relationships/tags" Target="../tags/tag115.xml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120.xml"/><Relationship Id="rId3" Type="http://schemas.openxmlformats.org/officeDocument/2006/relationships/image" Target="../media/image23.png"/><Relationship Id="rId2" Type="http://schemas.openxmlformats.org/officeDocument/2006/relationships/tags" Target="../tags/tag119.xml"/><Relationship Id="rId1" Type="http://schemas.openxmlformats.org/officeDocument/2006/relationships/tags" Target="../tags/tag118.xml"/></Relationships>
</file>

<file path=ppt/slides/_rels/slide2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123.xml"/><Relationship Id="rId3" Type="http://schemas.openxmlformats.org/officeDocument/2006/relationships/image" Target="../media/image24.png"/><Relationship Id="rId2" Type="http://schemas.openxmlformats.org/officeDocument/2006/relationships/tags" Target="../tags/tag122.xml"/><Relationship Id="rId1" Type="http://schemas.openxmlformats.org/officeDocument/2006/relationships/tags" Target="../tags/tag121.xml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26.xml"/><Relationship Id="rId2" Type="http://schemas.openxmlformats.org/officeDocument/2006/relationships/tags" Target="../tags/tag125.xml"/><Relationship Id="rId1" Type="http://schemas.openxmlformats.org/officeDocument/2006/relationships/tags" Target="../tags/tag12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27.xml"/><Relationship Id="rId1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69.xml"/><Relationship Id="rId3" Type="http://schemas.openxmlformats.org/officeDocument/2006/relationships/image" Target="../media/image2.png"/><Relationship Id="rId2" Type="http://schemas.openxmlformats.org/officeDocument/2006/relationships/tags" Target="../tags/tag68.xml"/><Relationship Id="rId1" Type="http://schemas.openxmlformats.org/officeDocument/2006/relationships/tags" Target="../tags/tag6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28.xml"/><Relationship Id="rId1" Type="http://schemas.openxmlformats.org/officeDocument/2006/relationships/image" Target="../media/image2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29.xml"/><Relationship Id="rId1" Type="http://schemas.openxmlformats.org/officeDocument/2006/relationships/image" Target="../media/image2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30.xml"/><Relationship Id="rId1" Type="http://schemas.openxmlformats.org/officeDocument/2006/relationships/image" Target="../media/image28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4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tags" Target="../tags/tag140.xml"/><Relationship Id="rId6" Type="http://schemas.openxmlformats.org/officeDocument/2006/relationships/image" Target="../media/image29.png"/><Relationship Id="rId5" Type="http://schemas.openxmlformats.org/officeDocument/2006/relationships/tags" Target="../tags/tag139.xml"/><Relationship Id="rId4" Type="http://schemas.openxmlformats.org/officeDocument/2006/relationships/tags" Target="../tags/tag138.xml"/><Relationship Id="rId3" Type="http://schemas.openxmlformats.org/officeDocument/2006/relationships/tags" Target="../tags/tag137.xml"/><Relationship Id="rId2" Type="http://schemas.openxmlformats.org/officeDocument/2006/relationships/tags" Target="../tags/tag136.xml"/><Relationship Id="rId1" Type="http://schemas.openxmlformats.org/officeDocument/2006/relationships/tags" Target="../tags/tag13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41.xml"/><Relationship Id="rId1" Type="http://schemas.openxmlformats.org/officeDocument/2006/relationships/image" Target="../media/image3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42.xml"/><Relationship Id="rId1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ags" Target="../tags/tag72.xml"/><Relationship Id="rId3" Type="http://schemas.openxmlformats.org/officeDocument/2006/relationships/image" Target="../media/image3.png"/><Relationship Id="rId2" Type="http://schemas.openxmlformats.org/officeDocument/2006/relationships/tags" Target="../tags/tag71.xml"/><Relationship Id="rId1" Type="http://schemas.openxmlformats.org/officeDocument/2006/relationships/tags" Target="../tags/tag70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43.xml"/><Relationship Id="rId1" Type="http://schemas.openxmlformats.org/officeDocument/2006/relationships/image" Target="../media/image3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44.xml"/><Relationship Id="rId1" Type="http://schemas.openxmlformats.org/officeDocument/2006/relationships/image" Target="../media/image3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45.xml"/><Relationship Id="rId1" Type="http://schemas.openxmlformats.org/officeDocument/2006/relationships/image" Target="../media/image3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46.xml"/><Relationship Id="rId1" Type="http://schemas.openxmlformats.org/officeDocument/2006/relationships/image" Target="../media/image3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47.xml"/><Relationship Id="rId1" Type="http://schemas.openxmlformats.org/officeDocument/2006/relationships/image" Target="../media/image3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48.xml"/><Relationship Id="rId1" Type="http://schemas.openxmlformats.org/officeDocument/2006/relationships/image" Target="../media/image3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49.xml"/><Relationship Id="rId1" Type="http://schemas.openxmlformats.org/officeDocument/2006/relationships/image" Target="../media/image3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50.xml"/><Relationship Id="rId1" Type="http://schemas.openxmlformats.org/officeDocument/2006/relationships/image" Target="../media/image3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51.xml"/><Relationship Id="rId1" Type="http://schemas.openxmlformats.org/officeDocument/2006/relationships/image" Target="../media/image40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3.xml"/><Relationship Id="rId1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155.xml"/><Relationship Id="rId4" Type="http://schemas.openxmlformats.org/officeDocument/2006/relationships/image" Target="../media/image42.png"/><Relationship Id="rId3" Type="http://schemas.openxmlformats.org/officeDocument/2006/relationships/image" Target="../media/image41.png"/><Relationship Id="rId2" Type="http://schemas.openxmlformats.org/officeDocument/2006/relationships/tags" Target="../tags/tag154.xml"/><Relationship Id="rId1" Type="http://schemas.openxmlformats.org/officeDocument/2006/relationships/tags" Target="../tags/tag15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56.xml"/><Relationship Id="rId1" Type="http://schemas.openxmlformats.org/officeDocument/2006/relationships/image" Target="../media/image4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57.xml"/><Relationship Id="rId1" Type="http://schemas.openxmlformats.org/officeDocument/2006/relationships/image" Target="../media/image4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58.xml"/><Relationship Id="rId1" Type="http://schemas.openxmlformats.org/officeDocument/2006/relationships/image" Target="../media/image4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59.xml"/><Relationship Id="rId1" Type="http://schemas.openxmlformats.org/officeDocument/2006/relationships/image" Target="../media/image46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60.xml"/><Relationship Id="rId1" Type="http://schemas.openxmlformats.org/officeDocument/2006/relationships/image" Target="../media/image47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62.xml"/><Relationship Id="rId1" Type="http://schemas.openxmlformats.org/officeDocument/2006/relationships/image" Target="../media/image48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63.xml"/><Relationship Id="rId1" Type="http://schemas.openxmlformats.org/officeDocument/2006/relationships/image" Target="../media/image49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64.xml"/><Relationship Id="rId1" Type="http://schemas.openxmlformats.org/officeDocument/2006/relationships/image" Target="../media/image50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76.xml"/><Relationship Id="rId3" Type="http://schemas.openxmlformats.org/officeDocument/2006/relationships/image" Target="../media/image5.png"/><Relationship Id="rId2" Type="http://schemas.openxmlformats.org/officeDocument/2006/relationships/tags" Target="../tags/tag75.xml"/><Relationship Id="rId1" Type="http://schemas.openxmlformats.org/officeDocument/2006/relationships/tags" Target="../tags/tag7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65.xml"/><Relationship Id="rId1" Type="http://schemas.openxmlformats.org/officeDocument/2006/relationships/image" Target="../media/image51.png"/></Relationships>
</file>

<file path=ppt/slides/_rels/slide6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68.xml"/><Relationship Id="rId2" Type="http://schemas.openxmlformats.org/officeDocument/2006/relationships/tags" Target="../tags/tag167.xml"/><Relationship Id="rId1" Type="http://schemas.openxmlformats.org/officeDocument/2006/relationships/tags" Target="../tags/tag166.xml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79.xml"/><Relationship Id="rId3" Type="http://schemas.openxmlformats.org/officeDocument/2006/relationships/image" Target="../media/image6.png"/><Relationship Id="rId2" Type="http://schemas.openxmlformats.org/officeDocument/2006/relationships/tags" Target="../tags/tag78.xml"/><Relationship Id="rId1" Type="http://schemas.openxmlformats.org/officeDocument/2006/relationships/tags" Target="../tags/tag7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0.xml"/><Relationship Id="rId1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83.xml"/><Relationship Id="rId3" Type="http://schemas.openxmlformats.org/officeDocument/2006/relationships/image" Target="../media/image8.png"/><Relationship Id="rId2" Type="http://schemas.openxmlformats.org/officeDocument/2006/relationships/tags" Target="../tags/tag82.xml"/><Relationship Id="rId1" Type="http://schemas.openxmlformats.org/officeDocument/2006/relationships/tags" Target="../tags/tag8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56665" y="608330"/>
            <a:ext cx="10753090" cy="705485"/>
          </a:xfrm>
        </p:spPr>
        <p:txBody>
          <a:bodyPr>
            <a:normAutofit fontScale="90000"/>
          </a:bodyPr>
          <a:p>
            <a:r>
              <a:rPr lang="zh-CN" altLang="en-US"/>
              <a:t>比特币，区块链，</a:t>
            </a:r>
            <a:r>
              <a:rPr lang="zh-CN" altLang="en-US">
                <a:sym typeface="+mn-ea"/>
              </a:rPr>
              <a:t>以太坊，</a:t>
            </a:r>
            <a:r>
              <a:rPr lang="zh-CN" altLang="en-US"/>
              <a:t>共识，</a:t>
            </a:r>
            <a:r>
              <a:rPr lang="en-US" altLang="zh-CN"/>
              <a:t>PoW,</a:t>
            </a:r>
            <a:r>
              <a:rPr lang="zh-CN" altLang="en-US"/>
              <a:t>智能合约，</a:t>
            </a:r>
            <a:r>
              <a:rPr lang="en-US" altLang="zh-CN">
                <a:sym typeface="+mn-ea"/>
              </a:rPr>
              <a:t>Web3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BITCOIN:</a:t>
            </a:r>
            <a:r>
              <a:rPr lang="zh-CN" altLang="en-US"/>
              <a:t>点对点的电子现金系统，就是将交易数据存入到一个区块的数据结构中，随着时间的推移，会有越来越多的区块</a:t>
            </a:r>
            <a:r>
              <a:rPr lang="zh-CN" altLang="en-US"/>
              <a:t>产生，按照时间顺序连</a:t>
            </a:r>
            <a:r>
              <a:rPr lang="zh-CN" altLang="en-US"/>
              <a:t>起来就形成了</a:t>
            </a:r>
            <a:r>
              <a:rPr lang="zh-CN" altLang="en-US"/>
              <a:t>区块链。</a:t>
            </a:r>
            <a:endParaRPr lang="zh-CN" altLang="en-US"/>
          </a:p>
          <a:p>
            <a:r>
              <a:rPr lang="zh-CN" altLang="en-US"/>
              <a:t>比特币是了解决现有的金融系统</a:t>
            </a:r>
            <a:r>
              <a:rPr lang="zh-CN" altLang="en-US"/>
              <a:t>中资金的管理不透明，货币超发等不合规的操作带来的</a:t>
            </a:r>
            <a:r>
              <a:rPr lang="zh-CN" altLang="en-US"/>
              <a:t>问题。</a:t>
            </a:r>
            <a:endParaRPr lang="zh-CN" altLang="en-US"/>
          </a:p>
          <a:p>
            <a:r>
              <a:rPr lang="zh-CN" altLang="en-US"/>
              <a:t>比特币将每一笔交易都记录在完全透明的公共账本中。同时为了激励大家可以参与到账本的维护，这个协议会发放比特币当做激励，如今的比特币成了一种数字黄金，成为一种虚拟世界的</a:t>
            </a:r>
            <a:r>
              <a:rPr lang="zh-CN" altLang="en-US"/>
              <a:t>价值的</a:t>
            </a:r>
            <a:r>
              <a:rPr lang="zh-CN" altLang="en-US"/>
              <a:t>存储工具。</a:t>
            </a:r>
            <a:endParaRPr lang="zh-CN" altLang="en-US"/>
          </a:p>
          <a:p>
            <a:r>
              <a:rPr lang="zh-CN" altLang="en-US"/>
              <a:t>比特币创建之初只能被用于简单的转账和简单的脚本。</a:t>
            </a:r>
            <a:r>
              <a:rPr lang="en-US" altLang="zh-CN"/>
              <a:t>if</a:t>
            </a:r>
            <a:r>
              <a:rPr lang="zh-CN" altLang="en-US"/>
              <a:t>和</a:t>
            </a:r>
            <a:r>
              <a:rPr lang="en-US" altLang="zh-CN"/>
              <a:t>for</a:t>
            </a:r>
            <a:r>
              <a:rPr lang="zh-CN" altLang="en-US"/>
              <a:t>语句都是没有，导致很多逻辑无法在比特币网络上实现。</a:t>
            </a:r>
            <a:r>
              <a:rPr lang="en-US" altLang="zh-CN"/>
              <a:t> </a:t>
            </a:r>
            <a:endParaRPr lang="en-US" altLang="zh-CN"/>
          </a:p>
          <a:p>
            <a:r>
              <a:rPr lang="zh-CN" altLang="en-US"/>
              <a:t>距离以太坊</a:t>
            </a:r>
            <a:r>
              <a:rPr lang="en-US" altLang="zh-CN"/>
              <a:t>(2015</a:t>
            </a:r>
            <a:r>
              <a:rPr lang="zh-CN" altLang="en-US"/>
              <a:t>年</a:t>
            </a:r>
            <a:r>
              <a:rPr lang="en-US" altLang="zh-CN"/>
              <a:t>)</a:t>
            </a:r>
            <a:r>
              <a:rPr lang="zh-CN" altLang="en-US"/>
              <a:t>出现</a:t>
            </a:r>
            <a:r>
              <a:rPr lang="en-US" altLang="zh-CN"/>
              <a:t>11</a:t>
            </a:r>
            <a:r>
              <a:rPr lang="zh-CN" altLang="en-US"/>
              <a:t>年。目前都在研究比特币的虚拟机，在不久的将来，可以在比特币协议能够</a:t>
            </a:r>
            <a:r>
              <a:rPr lang="zh-CN" altLang="en-US"/>
              <a:t>部署合约。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635" y="0"/>
            <a:ext cx="12192000" cy="685863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-60325" y="635"/>
            <a:ext cx="12543790" cy="685736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-635" y="0"/>
            <a:ext cx="12192635" cy="685736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P</a:t>
            </a:r>
            <a:r>
              <a:rPr lang="en-US" altLang="zh-CN"/>
              <a:t>oW</a:t>
            </a:r>
            <a:endParaRPr lang="en-US" altLang="zh-CN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35" y="0"/>
            <a:ext cx="12191365" cy="685863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0"/>
            <a:ext cx="12192635" cy="685736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PoW</a:t>
            </a:r>
            <a:endParaRPr lang="en-US" altLang="zh-CN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635"/>
            <a:ext cx="12191365" cy="685736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 altLang="zh-CN"/>
              <a:t>PoS </a:t>
            </a:r>
            <a:r>
              <a:rPr lang="zh-CN" altLang="en-US">
                <a:sym typeface="+mn-ea"/>
              </a:rPr>
              <a:t>（权益证明）</a:t>
            </a:r>
            <a:r>
              <a:rPr lang="zh-CN" altLang="en-US"/>
              <a:t>质押资产（</a:t>
            </a:r>
            <a:r>
              <a:rPr lang="en-US" altLang="zh-CN"/>
              <a:t>2022</a:t>
            </a:r>
            <a:r>
              <a:rPr lang="zh-CN" altLang="en-US"/>
              <a:t>年以太坊</a:t>
            </a:r>
            <a:r>
              <a:rPr lang="zh-CN" altLang="en-US"/>
              <a:t>升级）</a:t>
            </a:r>
            <a:r>
              <a:rPr lang="en-US" altLang="zh-CN"/>
              <a:t>  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844675" y="1490345"/>
            <a:ext cx="8495030" cy="475932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智能合约可以</a:t>
            </a:r>
            <a:r>
              <a:rPr lang="zh-CN" altLang="en-US"/>
              <a:t>干嘛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08330" y="1438275"/>
            <a:ext cx="5708015" cy="35128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0975" y="1438275"/>
            <a:ext cx="4963160" cy="344360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0125" y="3982720"/>
            <a:ext cx="5043170" cy="287464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635" y="-635"/>
            <a:ext cx="12191365" cy="685863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p>
            <a:r>
              <a:rPr lang="zh-CN" altLang="en-US"/>
              <a:t>区块链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-635" y="0"/>
            <a:ext cx="12192635" cy="685736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web3</a:t>
            </a:r>
            <a:endParaRPr lang="en-US" altLang="zh-CN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081405" y="1490345"/>
            <a:ext cx="9148445" cy="487299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p>
            <a:r>
              <a:rPr lang="en-US" altLang="zh-CN"/>
              <a:t>web3</a:t>
            </a:r>
            <a:r>
              <a:rPr lang="zh-CN" altLang="en-US"/>
              <a:t>应用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p>
            <a:r>
              <a:rPr lang="zh-CN" altLang="en-US"/>
              <a:t>数据资产不会因为第三方服务器的关闭而消失（比如游戏</a:t>
            </a:r>
            <a:r>
              <a:rPr lang="zh-CN" altLang="en-US"/>
              <a:t>装备）</a:t>
            </a:r>
            <a:endParaRPr lang="zh-CN" altLang="en-US"/>
          </a:p>
          <a:p>
            <a:r>
              <a:rPr lang="zh-CN" altLang="en-US"/>
              <a:t>第三方监管也不一定能确保资产安全（如美国次贷危机，硅谷银行的</a:t>
            </a:r>
            <a:r>
              <a:rPr lang="zh-CN" altLang="en-US"/>
              <a:t>破产）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p>
            <a:r>
              <a:rPr lang="zh-CN" altLang="en-US"/>
              <a:t>总结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635"/>
            <a:ext cx="12192000" cy="685736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p>
            <a:r>
              <a:rPr lang="zh-CN" altLang="en-US"/>
              <a:t>比特币，以太坊，区块链的</a:t>
            </a:r>
            <a:r>
              <a:rPr lang="zh-CN" altLang="en-US"/>
              <a:t>区别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08400" y="1313870"/>
            <a:ext cx="10969200" cy="4759200"/>
          </a:xfrm>
        </p:spPr>
        <p:txBody>
          <a:bodyPr>
            <a:normAutofit fontScale="90000" lnSpcReduction="10000"/>
          </a:bodyPr>
          <a:p>
            <a:r>
              <a:rPr lang="zh-CN" altLang="en-US"/>
              <a:t>比特币与区块链：比特币是区块链技术的一个应用实例。比特币的底层技术便是区块链，它利用区块链记录所有交易并保证其安全性。可以说，比特币的成功促使人们进一步关注和研究区块链技术。</a:t>
            </a:r>
            <a:endParaRPr lang="zh-CN" altLang="en-US"/>
          </a:p>
          <a:p>
            <a:pPr marL="0" indent="0">
              <a:buNone/>
            </a:pPr>
            <a:endParaRPr lang="en-US" altLang="zh-CN"/>
          </a:p>
          <a:p>
            <a:r>
              <a:rPr lang="zh-CN" altLang="en-US"/>
              <a:t>以太坊与区块链：以太坊是基于区块链技术的平台。它不仅继承了区块链的去中心化和安全性特点，还增加了智能合约的功能。这使得以太坊成为一个更加开放和灵活的生态系统，允许用户创建各种应用和合约。</a:t>
            </a:r>
            <a:endParaRPr lang="en-US" altLang="zh-CN"/>
          </a:p>
          <a:p>
            <a:endParaRPr lang="en-US" altLang="zh-CN"/>
          </a:p>
          <a:p>
            <a:r>
              <a:rPr lang="zh-CN" altLang="en-US"/>
              <a:t>比特币与以太坊：比特币和以太坊都是数字货币的代表，但它们的定位和应用场景有所不同。比特币主要用于支付和价值存储，而以太坊则更加注重智能合约和去中心化应用的开发。尽管两者在某些方面存在竞争关系，但它们的成功共同推动了区块链技术的发展和普及。</a:t>
            </a:r>
            <a:endParaRPr lang="zh-CN" altLang="en-US"/>
          </a:p>
          <a:p>
            <a:endParaRPr lang="en-US" altLang="zh-CN"/>
          </a:p>
          <a:p>
            <a:r>
              <a:rPr lang="zh-CN" altLang="en-US"/>
              <a:t>在实际应用中，比特币、以太坊和区块链技术已经产生了许多有趣的应用案例。例如，秋果计划的秋果链为用户提供了更多金融服务的选择；而比特币则在全球范围内成为了一种被广泛接受的支付方式。这些应用的涌现证明了区块链技术的巨大潜力和价值。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p>
            <a:r>
              <a:rPr lang="zh-CN" altLang="en-US"/>
              <a:t>问题？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p>
            <a:r>
              <a:rPr lang="zh-CN" altLang="en-US"/>
              <a:t>如何才叫</a:t>
            </a:r>
            <a:r>
              <a:rPr lang="zh-CN" altLang="en-US"/>
              <a:t>上链？</a:t>
            </a:r>
            <a:endParaRPr lang="zh-CN" altLang="en-US"/>
          </a:p>
          <a:p>
            <a:r>
              <a:rPr lang="zh-CN" altLang="en-US"/>
              <a:t>如何确保公共账本的安全？即公共账本为什么是安全</a:t>
            </a:r>
            <a:r>
              <a:rPr lang="zh-CN" altLang="en-US"/>
              <a:t>的？</a:t>
            </a:r>
            <a:endParaRPr lang="zh-CN" altLang="en-US"/>
          </a:p>
          <a:p>
            <a:r>
              <a:rPr lang="zh-CN" altLang="en-US"/>
              <a:t>什么是女巫攻击？中本聪解决女巫攻击的</a:t>
            </a:r>
            <a:r>
              <a:rPr lang="zh-CN" altLang="en-US"/>
              <a:t>方案是？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p>
            <a:r>
              <a:rPr lang="zh-CN" altLang="en-US"/>
              <a:t>区块链式结构</a:t>
            </a:r>
            <a:endParaRPr lang="zh-CN" altLang="en-US"/>
          </a:p>
          <a:p>
            <a:r>
              <a:rPr lang="zh-CN" altLang="en-US"/>
              <a:t>每个区块都包含前一个区块的哈希值。</a:t>
            </a:r>
            <a:endParaRPr lang="zh-CN" altLang="en-US"/>
          </a:p>
          <a:p>
            <a:r>
              <a:rPr lang="zh-CN" altLang="en-US"/>
              <a:t>如果你修改了某个区块的数据，它的哈希值就会变，后续所有区块的哈希也都要变，必须重新计算。</a:t>
            </a:r>
            <a:endParaRPr lang="zh-CN" altLang="en-US"/>
          </a:p>
          <a:p>
            <a:r>
              <a:rPr lang="zh-CN" altLang="en-US"/>
              <a:t>共识机制（如工作量证明）</a:t>
            </a:r>
            <a:endParaRPr lang="zh-CN" altLang="en-US"/>
          </a:p>
          <a:p>
            <a:r>
              <a:rPr lang="zh-CN" altLang="en-US"/>
              <a:t>修改历史区块需要重新完成大量计算（挖矿），而且必须超过全网</a:t>
            </a:r>
            <a:r>
              <a:rPr lang="en-US" altLang="zh-CN"/>
              <a:t>51%</a:t>
            </a:r>
            <a:r>
              <a:rPr lang="zh-CN" altLang="en-US"/>
              <a:t>的计算力（即</a:t>
            </a:r>
            <a:r>
              <a:rPr lang="en-US" altLang="zh-CN"/>
              <a:t>“51%</a:t>
            </a:r>
            <a:r>
              <a:rPr lang="zh-CN" altLang="en-US"/>
              <a:t>攻击</a:t>
            </a:r>
            <a:r>
              <a:rPr lang="en-US" altLang="zh-CN"/>
              <a:t>”</a:t>
            </a:r>
            <a:r>
              <a:rPr lang="zh-CN" altLang="en-US"/>
              <a:t>），成本极高，几乎不现实。</a:t>
            </a:r>
            <a:endParaRPr lang="zh-CN" altLang="en-US"/>
          </a:p>
          <a:p>
            <a:r>
              <a:rPr lang="zh-CN" altLang="en-US"/>
              <a:t>分布式存储</a:t>
            </a:r>
            <a:endParaRPr lang="zh-CN" altLang="en-US"/>
          </a:p>
          <a:p>
            <a:r>
              <a:rPr lang="zh-CN" altLang="en-US"/>
              <a:t>区块链数据被成千上万节点共同保存。</a:t>
            </a:r>
            <a:endParaRPr lang="zh-CN" altLang="en-US"/>
          </a:p>
          <a:p>
            <a:r>
              <a:rPr lang="zh-CN" altLang="en-US"/>
              <a:t>即使你篡改了本地数据，也无法让全网节点接受你的版本。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9035" y="608400"/>
            <a:ext cx="10969200" cy="705600"/>
          </a:xfrm>
        </p:spPr>
        <p:txBody>
          <a:bodyPr/>
          <a:p>
            <a:r>
              <a:rPr lang="zh-CN" altLang="en-US"/>
              <a:t>以太坊账户</a:t>
            </a:r>
            <a:r>
              <a:rPr lang="zh-CN" altLang="en-US"/>
              <a:t>类型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-635" y="0"/>
            <a:ext cx="12192635" cy="694436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密码学</a:t>
            </a:r>
            <a:r>
              <a:rPr lang="en-US" altLang="zh-CN"/>
              <a:t>    </a:t>
            </a:r>
            <a:r>
              <a:rPr lang="en-US" altLang="zh-CN" sz="2400"/>
              <a:t> </a:t>
            </a:r>
            <a:r>
              <a:rPr lang="zh-CN" altLang="en-US" sz="2400"/>
              <a:t>明文，密文</a:t>
            </a:r>
            <a:r>
              <a:rPr lang="en-US" altLang="zh-CN" sz="2400"/>
              <a:t> </a:t>
            </a:r>
            <a:r>
              <a:rPr lang="zh-CN" altLang="en-US" sz="2400"/>
              <a:t>，</a:t>
            </a:r>
            <a:r>
              <a:rPr lang="en-US" altLang="zh-CN" sz="2400"/>
              <a:t>hash</a:t>
            </a:r>
            <a:r>
              <a:rPr lang="zh-CN" altLang="en-US" sz="2400"/>
              <a:t>函数</a:t>
            </a:r>
            <a:r>
              <a:rPr lang="en-US" altLang="zh-CN" sz="2400"/>
              <a:t> </a:t>
            </a:r>
            <a:r>
              <a:rPr lang="zh-CN" altLang="en-US" sz="2400"/>
              <a:t>，私钥和公钥</a:t>
            </a:r>
            <a:endParaRPr lang="zh-CN" altLang="en-US" sz="2400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838200" y="1313815"/>
            <a:ext cx="10292715" cy="521398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p>
            <a:r>
              <a:rPr lang="zh-CN" altLang="en-US"/>
              <a:t>哈希</a:t>
            </a:r>
            <a:r>
              <a:rPr lang="zh-CN" altLang="en-US"/>
              <a:t>函数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p>
            <a:r>
              <a:rPr lang="zh-CN" altLang="en-US"/>
              <a:t>同样的数据生产的哈希值是相同</a:t>
            </a:r>
            <a:r>
              <a:rPr lang="zh-CN" altLang="en-US"/>
              <a:t>的</a:t>
            </a:r>
            <a:endParaRPr lang="zh-CN" altLang="en-US"/>
          </a:p>
          <a:p>
            <a:r>
              <a:rPr lang="zh-CN" altLang="en-US"/>
              <a:t>很难从哈希值反推原文数据，而且计算</a:t>
            </a:r>
            <a:r>
              <a:rPr lang="zh-CN" altLang="en-US"/>
              <a:t>高效</a:t>
            </a:r>
            <a:endParaRPr lang="zh-CN" altLang="en-US"/>
          </a:p>
          <a:p>
            <a:r>
              <a:rPr lang="en-US" altLang="zh-CN"/>
              <a:t>https://andersbrownworth.com/blockchain/hash</a:t>
            </a:r>
            <a:endParaRPr lang="en-US" altLang="zh-CN"/>
          </a:p>
        </p:txBody>
      </p:sp>
    </p:spTree>
    <p:custDataLst>
      <p:tags r:id="rId3"/>
    </p:custData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密码学</a:t>
            </a:r>
            <a:r>
              <a:rPr lang="en-US" altLang="zh-CN"/>
              <a:t> </a:t>
            </a:r>
            <a:r>
              <a:rPr lang="zh-CN" altLang="en-US" sz="2800"/>
              <a:t>对称加密和非对称加密</a:t>
            </a:r>
            <a:endParaRPr lang="zh-CN" altLang="en-US" sz="2800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rcRect t="2548" r="1208"/>
          <a:stretch>
            <a:fillRect/>
          </a:stretch>
        </p:blipFill>
        <p:spPr>
          <a:xfrm>
            <a:off x="1152525" y="1435100"/>
            <a:ext cx="9992995" cy="463804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p>
            <a:r>
              <a:rPr lang="zh-CN" altLang="en-US"/>
              <a:t>区块</a:t>
            </a:r>
            <a:r>
              <a:rPr lang="zh-CN" altLang="en-US"/>
              <a:t>的数据</a:t>
            </a:r>
            <a:r>
              <a:rPr lang="zh-CN" altLang="en-US"/>
              <a:t>结构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635" y="-90170"/>
            <a:ext cx="12191365" cy="694817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电子</a:t>
            </a:r>
            <a:r>
              <a:rPr lang="zh-CN" altLang="en-US"/>
              <a:t>签名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54710" y="1490345"/>
            <a:ext cx="10125075" cy="498602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安装</a:t>
            </a:r>
            <a:r>
              <a:rPr lang="en-US" altLang="zh-CN"/>
              <a:t>MetaM</a:t>
            </a:r>
            <a:r>
              <a:rPr lang="en-US" altLang="zh-CN"/>
              <a:t>ask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metamask.io</a:t>
            </a:r>
            <a:endParaRPr lang="en-US" altLang="zh-CN"/>
          </a:p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8330" y="2014220"/>
            <a:ext cx="9146540" cy="460883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p>
            <a:r>
              <a:rPr lang="en-US" altLang="zh-CN" sz="2000"/>
              <a:t>gas fee</a:t>
            </a:r>
            <a:r>
              <a:rPr lang="zh-CN" altLang="en-US" sz="2000"/>
              <a:t>如何计算：</a:t>
            </a:r>
            <a:r>
              <a:rPr lang="en-US" altLang="zh-CN" sz="2000"/>
              <a:t> gas limit</a:t>
            </a:r>
            <a:r>
              <a:rPr lang="zh-CN" altLang="en-US" sz="2000"/>
              <a:t>计算单元，</a:t>
            </a:r>
            <a:r>
              <a:rPr lang="en-US" altLang="zh-CN" sz="2000"/>
              <a:t>gas price</a:t>
            </a:r>
            <a:r>
              <a:rPr lang="zh-CN" altLang="en-US" sz="2000"/>
              <a:t>每个计算单元需要的价格，</a:t>
            </a:r>
            <a:r>
              <a:rPr lang="en-US" altLang="zh-CN" sz="2000"/>
              <a:t>TF</a:t>
            </a:r>
            <a:r>
              <a:rPr lang="zh-CN" altLang="en-US" sz="2000"/>
              <a:t>交易的价格，</a:t>
            </a:r>
            <a:r>
              <a:rPr lang="en-US" altLang="zh-CN" sz="2000"/>
              <a:t>gas fees:</a:t>
            </a:r>
            <a:r>
              <a:rPr lang="zh-CN" altLang="en-US" sz="2000"/>
              <a:t>包括</a:t>
            </a:r>
            <a:r>
              <a:rPr lang="en-US" altLang="zh-CN" sz="2000"/>
              <a:t>Base</a:t>
            </a:r>
            <a:r>
              <a:rPr lang="zh-CN" altLang="en-US" sz="2000"/>
              <a:t>需要被烧掉的，防止通胀，</a:t>
            </a:r>
            <a:r>
              <a:rPr lang="en-US" altLang="zh-CN" sz="2000"/>
              <a:t>Max</a:t>
            </a:r>
            <a:r>
              <a:rPr lang="zh-CN" altLang="en-US" sz="2000"/>
              <a:t>是用户期望交易更快的进行所愿意付的最高价，</a:t>
            </a:r>
            <a:r>
              <a:rPr lang="en-US" altLang="zh-CN" sz="2000"/>
              <a:t>Max Priority</a:t>
            </a:r>
            <a:r>
              <a:rPr lang="zh-CN" altLang="en-US" sz="2000"/>
              <a:t>单独付给</a:t>
            </a:r>
            <a:r>
              <a:rPr lang="zh-CN" altLang="en-US" sz="2000"/>
              <a:t>节点矿工的</a:t>
            </a:r>
            <a:r>
              <a:rPr lang="zh-CN" altLang="en-US" sz="2000"/>
              <a:t>小费。</a:t>
            </a:r>
            <a:endParaRPr lang="zh-CN" altLang="en-US" sz="2000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745490" y="1407160"/>
            <a:ext cx="9808210" cy="427609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solidity</a:t>
            </a:r>
            <a:r>
              <a:rPr lang="zh-CN" altLang="en-US"/>
              <a:t>语法</a:t>
            </a:r>
            <a:r>
              <a:rPr lang="en-US" altLang="zh-CN"/>
              <a:t>-HelloWorld</a:t>
            </a:r>
            <a:r>
              <a:rPr lang="zh-CN" altLang="en-US"/>
              <a:t>智能</a:t>
            </a:r>
            <a:r>
              <a:rPr lang="zh-CN" altLang="en-US"/>
              <a:t>合约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60000"/>
          </a:bodyPr>
          <a:p>
            <a:pPr marL="0" indent="0">
              <a:buNone/>
            </a:pPr>
            <a:r>
              <a:rPr lang="en-US" altLang="zh-CN"/>
              <a:t>private </a:t>
            </a:r>
            <a:endParaRPr lang="en-US" altLang="zh-CN"/>
          </a:p>
          <a:p>
            <a:pPr marL="0" indent="0">
              <a:buNone/>
            </a:pPr>
            <a:r>
              <a:rPr lang="en-US" altLang="zh-CN"/>
              <a:t>public</a:t>
            </a:r>
            <a:endParaRPr lang="en-US" altLang="zh-CN"/>
          </a:p>
          <a:p>
            <a:pPr marL="0" indent="0">
              <a:buNone/>
            </a:pPr>
            <a:r>
              <a:rPr lang="en-US" altLang="zh-CN"/>
              <a:t>external :</a:t>
            </a:r>
            <a:r>
              <a:rPr lang="zh-CN" altLang="en-US"/>
              <a:t>只能是外部的合约</a:t>
            </a:r>
            <a:endParaRPr lang="en-US" altLang="zh-CN"/>
          </a:p>
          <a:p>
            <a:pPr marL="0" indent="0">
              <a:buNone/>
            </a:pPr>
            <a:r>
              <a:rPr lang="en-US" altLang="zh-CN"/>
              <a:t>internal </a:t>
            </a:r>
            <a:r>
              <a:rPr lang="zh-CN" altLang="en-US"/>
              <a:t>：合约内部和子</a:t>
            </a:r>
            <a:r>
              <a:rPr lang="zh-CN" altLang="en-US"/>
              <a:t>合约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view</a:t>
            </a:r>
            <a:r>
              <a:rPr lang="zh-CN" altLang="en-US"/>
              <a:t>：只会对变量进行读取不会对变量进行</a:t>
            </a:r>
            <a:r>
              <a:rPr lang="zh-CN" altLang="en-US"/>
              <a:t>修改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function sayHello() public view returns(string memory) {</a:t>
            </a:r>
            <a:endParaRPr lang="en-US" altLang="zh-CN"/>
          </a:p>
          <a:p>
            <a:pPr marL="0" indent="0">
              <a:buNone/>
            </a:pPr>
            <a:r>
              <a:rPr lang="en-US" altLang="zh-CN"/>
              <a:t>  return strVar;</a:t>
            </a:r>
            <a:endParaRPr lang="en-US" altLang="zh-CN"/>
          </a:p>
          <a:p>
            <a:pPr marL="0" indent="0">
              <a:buNone/>
            </a:pPr>
            <a:r>
              <a:rPr lang="en-US" altLang="zh-CN"/>
              <a:t>}</a:t>
            </a:r>
            <a:endParaRPr lang="en-US" altLang="zh-CN"/>
          </a:p>
          <a:p>
            <a:pPr marL="0" indent="0">
              <a:buNone/>
            </a:pPr>
            <a:r>
              <a:rPr lang="en-US" altLang="zh-CN"/>
              <a:t> 1.storage - </a:t>
            </a:r>
            <a:r>
              <a:rPr lang="zh-CN" altLang="en-US"/>
              <a:t>永久型存储</a:t>
            </a:r>
            <a:r>
              <a:rPr lang="en-US" altLang="zh-CN"/>
              <a:t> (</a:t>
            </a:r>
            <a:r>
              <a:rPr lang="zh-CN" altLang="en-US"/>
              <a:t>类似于计算机的硬盘</a:t>
            </a:r>
            <a:r>
              <a:rPr lang="en-US" altLang="zh-CN"/>
              <a:t>) </a:t>
            </a:r>
            <a:r>
              <a:rPr lang="zh-CN" altLang="en-US"/>
              <a:t>存储在区块链上，永久的存在合约上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 2.memory  -</a:t>
            </a:r>
            <a:r>
              <a:rPr lang="zh-CN" altLang="en-US"/>
              <a:t>暂时性存储</a:t>
            </a:r>
            <a:r>
              <a:rPr lang="en-US" altLang="zh-CN"/>
              <a:t> </a:t>
            </a:r>
            <a:r>
              <a:rPr lang="zh-CN" altLang="en-US"/>
              <a:t>当前交易运行时拿到这个值，这个操作执行结束后无法获得这个值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 3.calldata -</a:t>
            </a:r>
            <a:r>
              <a:rPr lang="zh-CN" altLang="en-US"/>
              <a:t>暂时性存储</a:t>
            </a:r>
            <a:r>
              <a:rPr lang="en-US" altLang="zh-CN"/>
              <a:t> (</a:t>
            </a:r>
            <a:r>
              <a:rPr lang="zh-CN" altLang="en-US"/>
              <a:t>只读</a:t>
            </a:r>
            <a:r>
              <a:rPr lang="en-US" altLang="zh-CN"/>
              <a:t>)</a:t>
            </a:r>
            <a:endParaRPr lang="en-US" altLang="zh-CN"/>
          </a:p>
          <a:p>
            <a:pPr marL="0" indent="0">
              <a:buNone/>
            </a:pPr>
            <a:r>
              <a:rPr lang="zh-CN" altLang="en-US"/>
              <a:t>这些关键字只针对于存储结构的，</a:t>
            </a:r>
            <a:r>
              <a:rPr lang="en-US" altLang="zh-CN"/>
              <a:t>struct mapping </a:t>
            </a:r>
            <a:r>
              <a:rPr lang="zh-CN" altLang="en-US"/>
              <a:t>数组，如果使用的是基础数据类型，并不需要加这些关键字，</a:t>
            </a:r>
            <a:r>
              <a:rPr lang="en-US" altLang="zh-CN"/>
              <a:t>remix</a:t>
            </a:r>
            <a:r>
              <a:rPr lang="zh-CN" altLang="en-US"/>
              <a:t>足够智能可以识别是</a:t>
            </a:r>
            <a:r>
              <a:rPr lang="en-US" altLang="zh-CN"/>
              <a:t>memory</a:t>
            </a:r>
            <a:r>
              <a:rPr lang="zh-CN" altLang="en-US"/>
              <a:t>还是</a:t>
            </a:r>
            <a:r>
              <a:rPr lang="en-US" altLang="zh-CN"/>
              <a:t>storage </a:t>
            </a:r>
            <a:r>
              <a:rPr lang="zh-CN" altLang="en-US"/>
              <a:t>申明在函数体里就是</a:t>
            </a:r>
            <a:r>
              <a:rPr lang="en-US" altLang="zh-CN"/>
              <a:t>memory</a:t>
            </a:r>
            <a:r>
              <a:rPr lang="zh-CN" altLang="en-US"/>
              <a:t>，申明在</a:t>
            </a:r>
            <a:r>
              <a:rPr lang="en-US" altLang="zh-CN"/>
              <a:t>contrac</a:t>
            </a:r>
            <a:r>
              <a:rPr lang="zh-CN" altLang="en-US"/>
              <a:t>就是</a:t>
            </a:r>
            <a:r>
              <a:rPr lang="en-US" altLang="zh-CN"/>
              <a:t>storage</a:t>
            </a:r>
            <a:endParaRPr lang="en-US" altLang="zh-CN"/>
          </a:p>
          <a:p>
            <a:pPr marL="0" indent="0">
              <a:buNone/>
            </a:pPr>
            <a:r>
              <a:rPr lang="zh-CN" altLang="en-US"/>
              <a:t>如果在函数中使用到了数据结构，就要使用</a:t>
            </a:r>
            <a:r>
              <a:rPr lang="en-US" altLang="zh-CN"/>
              <a:t>memory</a:t>
            </a:r>
            <a:r>
              <a:rPr lang="zh-CN" altLang="en-US"/>
              <a:t>或者</a:t>
            </a:r>
            <a:r>
              <a:rPr lang="en-US" altLang="zh-CN">
                <a:sym typeface="+mn-ea"/>
              </a:rPr>
              <a:t>calldata</a:t>
            </a:r>
            <a:endParaRPr lang="en-US" altLang="zh-CN"/>
          </a:p>
        </p:txBody>
      </p:sp>
    </p:spTree>
    <p:custDataLst>
      <p:tags r:id="rId1"/>
    </p:custData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solidity</a:t>
            </a:r>
            <a:r>
              <a:rPr lang="zh-CN" altLang="en-US"/>
              <a:t>语法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struct </a:t>
            </a:r>
            <a:r>
              <a:rPr lang="zh-CN" altLang="en-US"/>
              <a:t>结构体</a:t>
            </a:r>
            <a:r>
              <a:rPr lang="en-US" altLang="zh-CN"/>
              <a:t> </a:t>
            </a:r>
            <a:r>
              <a:rPr lang="zh-CN" altLang="en-US"/>
              <a:t>不同的数据类型放在同一个变量</a:t>
            </a:r>
            <a:r>
              <a:rPr lang="zh-CN" altLang="en-US"/>
              <a:t>中</a:t>
            </a:r>
            <a:endParaRPr lang="zh-CN" altLang="en-US"/>
          </a:p>
          <a:p>
            <a:r>
              <a:rPr lang="en-US" altLang="zh-CN"/>
              <a:t>array </a:t>
            </a:r>
            <a:r>
              <a:rPr lang="zh-CN" altLang="en-US"/>
              <a:t>数组</a:t>
            </a:r>
            <a:r>
              <a:rPr lang="en-US" altLang="zh-CN"/>
              <a:t> </a:t>
            </a:r>
            <a:r>
              <a:rPr lang="zh-CN" altLang="en-US"/>
              <a:t>同样的元素放在一个数组</a:t>
            </a:r>
            <a:r>
              <a:rPr lang="zh-CN" altLang="en-US"/>
              <a:t>中</a:t>
            </a:r>
            <a:endParaRPr lang="zh-CN" altLang="en-US"/>
          </a:p>
          <a:p>
            <a:r>
              <a:rPr lang="en-US" altLang="zh-CN"/>
              <a:t>mapping </a:t>
            </a:r>
            <a:r>
              <a:rPr lang="zh-CN" altLang="en-US"/>
              <a:t>映射</a:t>
            </a:r>
            <a:r>
              <a:rPr lang="en-US" altLang="zh-CN"/>
              <a:t> key-value </a:t>
            </a:r>
            <a:r>
              <a:rPr lang="zh-CN" altLang="en-US"/>
              <a:t>通过</a:t>
            </a:r>
            <a:r>
              <a:rPr lang="en-US" altLang="zh-CN"/>
              <a:t>key</a:t>
            </a:r>
            <a:r>
              <a:rPr lang="zh-CN" altLang="en-US"/>
              <a:t>直接去数值</a:t>
            </a:r>
            <a:r>
              <a:rPr lang="en-US" altLang="zh-CN"/>
              <a:t> </a:t>
            </a:r>
            <a:r>
              <a:rPr lang="zh-CN" altLang="en-US"/>
              <a:t>不需要一个个</a:t>
            </a:r>
            <a:r>
              <a:rPr lang="zh-CN" altLang="en-US"/>
              <a:t>遍历</a:t>
            </a:r>
            <a:endParaRPr lang="zh-CN" altLang="en-US"/>
          </a:p>
          <a:p>
            <a:endParaRPr lang="zh-CN" altLang="en-US"/>
          </a:p>
          <a:p>
            <a:r>
              <a:rPr lang="en-US" altLang="zh-CN"/>
              <a:t>solidity</a:t>
            </a:r>
            <a:r>
              <a:rPr lang="zh-CN" altLang="en-US"/>
              <a:t>工厂模式</a:t>
            </a:r>
            <a:r>
              <a:rPr lang="en-US" altLang="zh-CN"/>
              <a:t> https://learnblockchain.cn/article/1952</a:t>
            </a:r>
            <a:endParaRPr lang="en-US" altLang="zh-CN"/>
          </a:p>
        </p:txBody>
      </p:sp>
    </p:spTree>
    <p:custDataLst>
      <p:tags r:id="rId1"/>
    </p:custData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工厂</a:t>
            </a:r>
            <a:r>
              <a:rPr lang="zh-CN" altLang="en-US"/>
              <a:t>合约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76530" y="1490345"/>
            <a:ext cx="11400790" cy="5367655"/>
          </a:xfrm>
        </p:spPr>
        <p:txBody>
          <a:bodyPr>
            <a:normAutofit fontScale="25000"/>
          </a:bodyPr>
          <a:p>
            <a:r>
              <a:rPr lang="en-US" altLang="zh-CN" sz="3200"/>
              <a:t>// SPDX-License-Identifier: MIT</a:t>
            </a:r>
            <a:endParaRPr lang="en-US" altLang="zh-CN" sz="3200"/>
          </a:p>
          <a:p>
            <a:r>
              <a:rPr lang="en-US" altLang="zh-CN" sz="3200"/>
              <a:t>pragma solidity ^0.8.20;</a:t>
            </a:r>
            <a:endParaRPr lang="en-US" altLang="zh-CN" sz="3200"/>
          </a:p>
          <a:p>
            <a:r>
              <a:rPr lang="en-US" altLang="zh-CN" sz="3200"/>
              <a:t>// import { HelloWorld} from "./test.sol";</a:t>
            </a:r>
            <a:endParaRPr lang="en-US" altLang="zh-CN" sz="3200"/>
          </a:p>
          <a:p>
            <a:r>
              <a:rPr lang="en-US" altLang="zh-CN" sz="3200"/>
              <a:t>//import {} from "@company/"</a:t>
            </a:r>
            <a:r>
              <a:rPr lang="zh-CN" altLang="en-US" sz="3200"/>
              <a:t>引入第三方的包</a:t>
            </a:r>
            <a:endParaRPr lang="zh-CN" altLang="en-US" sz="3200"/>
          </a:p>
          <a:p>
            <a:r>
              <a:rPr lang="en-US" altLang="zh-CN" sz="3200"/>
              <a:t>import { HelloWorld } from "https://github.com/smartcontractkit/Web3_tutorial_Chinese/blob/main/lesson-2/HelloWorld.sol";</a:t>
            </a:r>
            <a:endParaRPr lang="en-US" altLang="zh-CN" sz="3200"/>
          </a:p>
          <a:p>
            <a:r>
              <a:rPr lang="en-US" altLang="zh-CN" sz="3200"/>
              <a:t>//</a:t>
            </a:r>
            <a:r>
              <a:rPr lang="zh-CN" altLang="en-US" sz="3200"/>
              <a:t>在</a:t>
            </a:r>
            <a:r>
              <a:rPr lang="en-US" altLang="zh-CN" sz="3200"/>
              <a:t> HelloWorldFactory</a:t>
            </a:r>
            <a:r>
              <a:rPr lang="zh-CN" altLang="en-US" sz="3200"/>
              <a:t>合约创建一个</a:t>
            </a:r>
            <a:r>
              <a:rPr lang="en-US" altLang="zh-CN" sz="3200"/>
              <a:t>HelloWorld</a:t>
            </a:r>
            <a:r>
              <a:rPr lang="zh-CN" altLang="en-US" sz="3200"/>
              <a:t>合约</a:t>
            </a:r>
            <a:endParaRPr lang="zh-CN" altLang="en-US" sz="3200"/>
          </a:p>
          <a:p>
            <a:r>
              <a:rPr lang="en-US" altLang="zh-CN" sz="3200"/>
              <a:t>contract HelloWorldFactory{</a:t>
            </a:r>
            <a:endParaRPr lang="en-US" altLang="zh-CN" sz="3200"/>
          </a:p>
          <a:p>
            <a:r>
              <a:rPr lang="en-US" altLang="zh-CN" sz="3200"/>
              <a:t>    HelloWorld hw;</a:t>
            </a:r>
            <a:endParaRPr lang="en-US" altLang="zh-CN" sz="3200"/>
          </a:p>
          <a:p>
            <a:r>
              <a:rPr lang="en-US" altLang="zh-CN" sz="3200"/>
              <a:t>    HelloWorld[] hws;</a:t>
            </a:r>
            <a:endParaRPr lang="en-US" altLang="zh-CN" sz="3200"/>
          </a:p>
          <a:p>
            <a:r>
              <a:rPr lang="en-US" altLang="zh-CN" sz="3200"/>
              <a:t>    function createHelloWorld() public {</a:t>
            </a:r>
            <a:endParaRPr lang="en-US" altLang="zh-CN" sz="3200"/>
          </a:p>
          <a:p>
            <a:r>
              <a:rPr lang="en-US" altLang="zh-CN" sz="3200"/>
              <a:t>        hw=new HelloWorld();//</a:t>
            </a:r>
            <a:r>
              <a:rPr lang="zh-CN" altLang="en-US" sz="3200"/>
              <a:t>调用这个合约的构造函数</a:t>
            </a:r>
            <a:endParaRPr lang="zh-CN" altLang="en-US" sz="3200"/>
          </a:p>
          <a:p>
            <a:r>
              <a:rPr lang="en-US" altLang="zh-CN" sz="3200"/>
              <a:t>        hws.push(hw);</a:t>
            </a:r>
            <a:endParaRPr lang="en-US" altLang="zh-CN" sz="3200"/>
          </a:p>
          <a:p>
            <a:r>
              <a:rPr lang="en-US" altLang="zh-CN" sz="3200"/>
              <a:t>    }</a:t>
            </a:r>
            <a:endParaRPr lang="en-US" altLang="zh-CN" sz="3200"/>
          </a:p>
          <a:p>
            <a:r>
              <a:rPr lang="en-US" altLang="zh-CN" sz="3200"/>
              <a:t>    function getHelloWorldByIndex(uint256 _index) public view returns(HelloWorld){</a:t>
            </a:r>
            <a:endParaRPr lang="en-US" altLang="zh-CN" sz="3200"/>
          </a:p>
          <a:p>
            <a:r>
              <a:rPr lang="en-US" altLang="zh-CN" sz="3200"/>
              <a:t>        return hws[_index];</a:t>
            </a:r>
            <a:endParaRPr lang="en-US" altLang="zh-CN" sz="3200"/>
          </a:p>
          <a:p>
            <a:r>
              <a:rPr lang="en-US" altLang="zh-CN" sz="3200"/>
              <a:t>    }</a:t>
            </a:r>
            <a:endParaRPr lang="en-US" altLang="zh-CN" sz="3200"/>
          </a:p>
          <a:p>
            <a:r>
              <a:rPr lang="en-US" altLang="zh-CN" sz="3200"/>
              <a:t>    function callSayHelloFromFactory(uint256 _index,uint256 _id) </a:t>
            </a:r>
            <a:endParaRPr lang="en-US" altLang="zh-CN" sz="3200"/>
          </a:p>
          <a:p>
            <a:r>
              <a:rPr lang="en-US" altLang="zh-CN" sz="3200"/>
              <a:t>        public</a:t>
            </a:r>
            <a:endParaRPr lang="en-US" altLang="zh-CN" sz="3200"/>
          </a:p>
          <a:p>
            <a:r>
              <a:rPr lang="en-US" altLang="zh-CN" sz="3200"/>
              <a:t>        view </a:t>
            </a:r>
            <a:endParaRPr lang="en-US" altLang="zh-CN" sz="3200"/>
          </a:p>
          <a:p>
            <a:r>
              <a:rPr lang="en-US" altLang="zh-CN" sz="3200"/>
              <a:t>        returns(string memory){</a:t>
            </a:r>
            <a:endParaRPr lang="en-US" altLang="zh-CN" sz="3200"/>
          </a:p>
          <a:p>
            <a:r>
              <a:rPr lang="en-US" altLang="zh-CN" sz="3200"/>
              <a:t>           return hws[_index].sayHello(_id);</a:t>
            </a:r>
            <a:endParaRPr lang="en-US" altLang="zh-CN" sz="3200"/>
          </a:p>
          <a:p>
            <a:endParaRPr lang="en-US" altLang="zh-CN"/>
          </a:p>
          <a:p>
            <a:r>
              <a:rPr lang="en-US" altLang="zh-CN"/>
              <a:t>    }</a:t>
            </a:r>
            <a:endParaRPr lang="en-US" altLang="zh-CN"/>
          </a:p>
          <a:p>
            <a:r>
              <a:rPr lang="en-US" altLang="zh-CN"/>
              <a:t>}</a:t>
            </a:r>
            <a:endParaRPr lang="en-US" altLang="zh-CN"/>
          </a:p>
          <a:p>
            <a:endParaRPr lang="en-US" altLang="zh-CN"/>
          </a:p>
        </p:txBody>
      </p:sp>
    </p:spTree>
    <p:custDataLst>
      <p:tags r:id="rId1"/>
    </p:custData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众筹智能</a:t>
            </a:r>
            <a:r>
              <a:rPr lang="zh-CN" altLang="en-US"/>
              <a:t>合约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0000" lnSpcReduction="10000"/>
          </a:bodyPr>
          <a:p>
            <a:pPr marL="0" indent="0">
              <a:buNone/>
            </a:pPr>
            <a:r>
              <a:rPr lang="zh-CN" altLang="en-US" sz="2000"/>
              <a:t>使用场景：小的生产商，小众物品，不知道它的商品生产出来可以卖掉，具有</a:t>
            </a:r>
            <a:r>
              <a:rPr lang="en-US" altLang="zh-CN" sz="2000"/>
              <a:t> </a:t>
            </a:r>
            <a:r>
              <a:rPr lang="zh-CN" altLang="en-US" sz="2000"/>
              <a:t>很大的</a:t>
            </a:r>
            <a:r>
              <a:rPr lang="zh-CN" altLang="en-US" sz="2000"/>
              <a:t>风险，</a:t>
            </a:r>
            <a:endParaRPr lang="zh-CN" altLang="en-US" sz="2000"/>
          </a:p>
          <a:p>
            <a:pPr marL="0" indent="0">
              <a:buNone/>
            </a:pPr>
            <a:r>
              <a:rPr lang="zh-CN" altLang="en-US" sz="2000"/>
              <a:t>可以先众筹一部分资金，先确定有一部分人是具有购买意向的，完成众筹后再进行一些生产活动。然后再将这次商品发给之前的众筹者。（反向</a:t>
            </a:r>
            <a:r>
              <a:rPr lang="zh-CN" altLang="en-US" sz="2000"/>
              <a:t>供应链）</a:t>
            </a:r>
            <a:endParaRPr lang="zh-CN" altLang="en-US" sz="2000"/>
          </a:p>
          <a:p>
            <a:pPr marL="0" indent="0">
              <a:buNone/>
            </a:pPr>
            <a:r>
              <a:rPr lang="zh-CN" altLang="en-US" sz="2800">
                <a:solidFill>
                  <a:srgbClr val="FF0000"/>
                </a:solidFill>
              </a:rPr>
              <a:t>钱达到了筹款目标，就进行生产，如果没达到退还给大家。</a:t>
            </a:r>
            <a:endParaRPr lang="zh-CN" altLang="en-US" sz="280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zh-CN" altLang="en-US" sz="2800">
                <a:solidFill>
                  <a:srgbClr val="FF0000"/>
                </a:solidFill>
              </a:rPr>
              <a:t>如果数据存在一个中心化的数据库，目标达成了，显示没有达成，人的因素去</a:t>
            </a:r>
            <a:r>
              <a:rPr lang="zh-CN" altLang="en-US" sz="2800">
                <a:solidFill>
                  <a:srgbClr val="FF0000"/>
                </a:solidFill>
              </a:rPr>
              <a:t>干扰。</a:t>
            </a:r>
            <a:endParaRPr lang="zh-CN" altLang="en-US" sz="280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zh-CN" altLang="en-US" sz="2800">
                <a:solidFill>
                  <a:schemeClr val="accent1">
                    <a:lumMod val="50000"/>
                  </a:schemeClr>
                </a:solidFill>
              </a:rPr>
              <a:t>智能合约：每个人都可以看到这个智能合约收到了多少资产，如果资产达标了，生产者可以把这个资产提走，如果没有达标，每个人就会获得退款。整个行为都是可以通过智能合约的函数来</a:t>
            </a:r>
            <a:r>
              <a:rPr lang="zh-CN" altLang="en-US" sz="2800">
                <a:solidFill>
                  <a:schemeClr val="accent1">
                    <a:lumMod val="50000"/>
                  </a:schemeClr>
                </a:solidFill>
              </a:rPr>
              <a:t>控制。</a:t>
            </a:r>
            <a:endParaRPr lang="zh-CN" altLang="en-US" sz="280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函数可见度</a:t>
            </a:r>
            <a:endParaRPr lang="zh-CN" altLang="en-US"/>
          </a:p>
        </p:txBody>
      </p:sp>
      <p:sp>
        <p:nvSpPr>
          <p:cNvPr id="14" name="矩形 13"/>
          <p:cNvSpPr/>
          <p:nvPr>
            <p:custDataLst>
              <p:tags r:id="rId2"/>
            </p:custDataLst>
          </p:nvPr>
        </p:nvSpPr>
        <p:spPr>
          <a:xfrm>
            <a:off x="11440160" y="1217930"/>
            <a:ext cx="142240" cy="1428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矩形 14"/>
          <p:cNvSpPr/>
          <p:nvPr>
            <p:custDataLst>
              <p:tags r:id="rId3"/>
            </p:custDataLst>
          </p:nvPr>
        </p:nvSpPr>
        <p:spPr>
          <a:xfrm>
            <a:off x="11188700" y="1217930"/>
            <a:ext cx="142240" cy="142875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矩形 15"/>
          <p:cNvSpPr/>
          <p:nvPr>
            <p:custDataLst>
              <p:tags r:id="rId4"/>
            </p:custDataLst>
          </p:nvPr>
        </p:nvSpPr>
        <p:spPr>
          <a:xfrm>
            <a:off x="10937875" y="1217930"/>
            <a:ext cx="142240" cy="142875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9" name="https://docer-ks3.wpscdn.cn/picture/197586563/b9095ff32d4aba110294d1f2971270f3_612.jpg" descr="人工智能机器手探索宇宙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rcRect t="7980" b="7980"/>
          <a:stretch>
            <a:fillRect/>
          </a:stretch>
        </p:blipFill>
        <p:spPr>
          <a:xfrm>
            <a:off x="609600" y="1553210"/>
            <a:ext cx="10972800" cy="483616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908" h="8085">
                <a:moveTo>
                  <a:pt x="0" y="0"/>
                </a:moveTo>
                <a:lnTo>
                  <a:pt x="12908" y="0"/>
                </a:lnTo>
                <a:lnTo>
                  <a:pt x="12908" y="8085"/>
                </a:lnTo>
                <a:lnTo>
                  <a:pt x="0" y="808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schemeClr val="accent1">
                <a:alpha val="15000"/>
              </a:schemeClr>
            </a:solidFill>
          </a:ln>
        </p:spPr>
      </p:pic>
    </p:spTree>
    <p:custDataLst>
      <p:tags r:id="rId7"/>
    </p:custData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第三方</a:t>
            </a:r>
            <a:r>
              <a:rPr lang="zh-CN" altLang="en-US"/>
              <a:t>托管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414270" y="1490345"/>
            <a:ext cx="7355840" cy="475932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web3</a:t>
            </a:r>
            <a:r>
              <a:rPr lang="zh-CN" altLang="en-US"/>
              <a:t>数字资产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07695" y="1313180"/>
            <a:ext cx="10968990" cy="554482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/>
        <p:txBody>
          <a:bodyPr/>
          <a:p>
            <a:endParaRPr lang="zh-CN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35" y="0"/>
            <a:ext cx="12279630" cy="685800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合约部署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400" y="1313870"/>
            <a:ext cx="10969200" cy="4759200"/>
          </a:xfrm>
        </p:spPr>
        <p:txBody>
          <a:bodyPr/>
          <a:p>
            <a:r>
              <a:rPr lang="en-US" altLang="zh-CN" sz="2400"/>
              <a:t>web2</a:t>
            </a:r>
            <a:r>
              <a:rPr lang="zh-CN" altLang="en-US" sz="2400"/>
              <a:t>直接部署在服务器，用户在服务上点一个按钮和调用一个</a:t>
            </a:r>
            <a:r>
              <a:rPr lang="en-US" altLang="zh-CN" sz="2400"/>
              <a:t>api</a:t>
            </a:r>
            <a:r>
              <a:rPr lang="zh-CN" altLang="en-US" sz="2400"/>
              <a:t>就可以用你写的代码。</a:t>
            </a:r>
            <a:endParaRPr lang="zh-CN" altLang="en-US" sz="2400"/>
          </a:p>
          <a:p>
            <a:r>
              <a:rPr lang="en-US" altLang="zh-CN" sz="2400"/>
              <a:t>web3</a:t>
            </a:r>
            <a:r>
              <a:rPr lang="zh-CN" altLang="en-US" sz="2400"/>
              <a:t>不存在服务器或者说这个服务器就是区块链上，把你写的代码存入到区块链上，大家可以拿到你合约的地址，从而可以调用你合约里的函数和读取合约的</a:t>
            </a:r>
            <a:r>
              <a:rPr lang="zh-CN" altLang="en-US" sz="2400"/>
              <a:t>数据。</a:t>
            </a:r>
            <a:endParaRPr lang="zh-CN" altLang="en-US" sz="2400"/>
          </a:p>
          <a:p>
            <a:r>
              <a:rPr lang="zh-CN" altLang="en-US" sz="2400"/>
              <a:t>部署类型：本地部署和链上部署</a:t>
            </a:r>
            <a:r>
              <a:rPr lang="en-US" altLang="zh-CN" sz="2400"/>
              <a:t>     MetaMask</a:t>
            </a:r>
            <a:r>
              <a:rPr lang="zh-CN" altLang="en-US" sz="2400"/>
              <a:t>小狐狸钱包上所定义网络环境来部署你在</a:t>
            </a:r>
            <a:r>
              <a:rPr lang="en-US" altLang="zh-CN" sz="2400"/>
              <a:t>remix</a:t>
            </a:r>
            <a:r>
              <a:rPr lang="zh-CN" altLang="en-US" sz="2400"/>
              <a:t>完成的合约。后面还会用</a:t>
            </a:r>
            <a:r>
              <a:rPr lang="en-US" altLang="zh-CN" sz="2400"/>
              <a:t>vscode</a:t>
            </a:r>
            <a:r>
              <a:rPr lang="zh-CN" altLang="en-US" sz="2400"/>
              <a:t>来部署你的合约。如果在小狐狸钱包中配置的是以太坊的主网，那么就会将合约部署在以太坊的</a:t>
            </a:r>
            <a:r>
              <a:rPr lang="zh-CN" altLang="en-US" sz="2400"/>
              <a:t>主网。</a:t>
            </a:r>
            <a:endParaRPr lang="zh-CN" altLang="en-US" sz="24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02410" y="5893435"/>
            <a:ext cx="3750310" cy="310578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/>
              <a:t>预言机问题：链上的智能合约无法主动获取链下的</a:t>
            </a:r>
            <a:r>
              <a:rPr lang="zh-CN" altLang="en-US"/>
              <a:t>数据，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82015" y="1490345"/>
            <a:ext cx="9522460" cy="475932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2390" y="3550920"/>
            <a:ext cx="2800350" cy="1599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/>
              <a:t>1.</a:t>
            </a:r>
            <a:r>
              <a:rPr lang="zh-CN" altLang="en-US" sz="1400"/>
              <a:t>比如价格数据，真实世界资产的价格，交通数据，游戏数据，这些数据。</a:t>
            </a:r>
            <a:endParaRPr lang="zh-CN" altLang="en-US" sz="1400"/>
          </a:p>
          <a:p>
            <a:r>
              <a:rPr lang="en-US" altLang="zh-CN" sz="1400"/>
              <a:t>2.</a:t>
            </a:r>
            <a:r>
              <a:rPr lang="zh-CN" altLang="en-US" sz="1400"/>
              <a:t>制约了业务的多样性，必然会存在链上和链下的交互。</a:t>
            </a:r>
            <a:endParaRPr lang="zh-CN" altLang="en-US" sz="1400"/>
          </a:p>
          <a:p>
            <a:r>
              <a:rPr lang="en-US" altLang="zh-CN" sz="1400"/>
              <a:t>3.</a:t>
            </a:r>
            <a:r>
              <a:rPr lang="zh-CN" altLang="en-US" sz="1400"/>
              <a:t>一些重要的逻辑尤其是资产相关的逻辑要放在链上。</a:t>
            </a:r>
            <a:endParaRPr lang="zh-CN" altLang="en-US" sz="1400"/>
          </a:p>
        </p:txBody>
      </p:sp>
    </p:spTree>
    <p:custDataLst>
      <p:tags r:id="rId2"/>
    </p:custData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p>
            <a:r>
              <a:rPr lang="zh-CN" altLang="en-US" sz="2400"/>
              <a:t>网络上的大多数节点都验证通过，就是更新了数据库（入块）</a:t>
            </a:r>
            <a:r>
              <a:rPr lang="en-US" altLang="zh-CN" sz="2400"/>
              <a:t>  1.</a:t>
            </a:r>
            <a:r>
              <a:rPr lang="zh-CN" altLang="en-US" sz="2400"/>
              <a:t>发送交易</a:t>
            </a:r>
            <a:r>
              <a:rPr lang="en-US" altLang="zh-CN" sz="2400"/>
              <a:t> 2.</a:t>
            </a:r>
            <a:r>
              <a:rPr lang="zh-CN" altLang="en-US" sz="2400"/>
              <a:t>广播交易</a:t>
            </a:r>
            <a:r>
              <a:rPr lang="en-US" altLang="zh-CN" sz="2400"/>
              <a:t> 3.</a:t>
            </a:r>
            <a:r>
              <a:rPr lang="zh-CN" altLang="en-US" sz="2400"/>
              <a:t>达成共识</a:t>
            </a:r>
            <a:endParaRPr lang="zh-CN" altLang="en-US" sz="2400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763270" y="1319530"/>
            <a:ext cx="10658475" cy="475932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08330" y="5970270"/>
            <a:ext cx="7573645" cy="1599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/>
              <a:t>所有的数据和逻辑并不是由一个中心化的节点来计算和存储的，而是由多个去中心化的节点组成的去中心化的网络，每次进行计算或者存储一个数据时，比如</a:t>
            </a:r>
            <a:r>
              <a:rPr lang="en-US" altLang="zh-CN" sz="1400"/>
              <a:t>Alice</a:t>
            </a:r>
            <a:r>
              <a:rPr lang="zh-CN" altLang="en-US" sz="1400"/>
              <a:t>要给</a:t>
            </a:r>
            <a:r>
              <a:rPr lang="en-US" altLang="zh-CN" sz="1400"/>
              <a:t>Bob</a:t>
            </a:r>
            <a:r>
              <a:rPr lang="zh-CN" altLang="en-US" sz="1400"/>
              <a:t>转一个</a:t>
            </a:r>
            <a:r>
              <a:rPr lang="en-US" altLang="zh-CN" sz="1400"/>
              <a:t>5</a:t>
            </a:r>
            <a:r>
              <a:rPr lang="zh-CN" altLang="en-US" sz="1400"/>
              <a:t>，把这个交易发给一个结点，这个结点会去检查</a:t>
            </a:r>
            <a:r>
              <a:rPr lang="en-US" altLang="zh-CN" sz="1400"/>
              <a:t>Alice</a:t>
            </a:r>
            <a:r>
              <a:rPr lang="zh-CN" altLang="en-US" sz="1400"/>
              <a:t>和</a:t>
            </a:r>
            <a:r>
              <a:rPr lang="en-US" altLang="zh-CN" sz="1400"/>
              <a:t>Bob</a:t>
            </a:r>
            <a:r>
              <a:rPr lang="zh-CN" altLang="en-US" sz="1400"/>
              <a:t>的余额，同时又有</a:t>
            </a:r>
            <a:r>
              <a:rPr lang="en-US" altLang="zh-CN" sz="1400"/>
              <a:t>Alice</a:t>
            </a:r>
            <a:r>
              <a:rPr lang="zh-CN" altLang="en-US" sz="1400"/>
              <a:t>的签名，证明这个交易是</a:t>
            </a:r>
            <a:r>
              <a:rPr lang="en-US" altLang="zh-CN" sz="1400"/>
              <a:t>Alice</a:t>
            </a:r>
            <a:r>
              <a:rPr lang="zh-CN" altLang="en-US" sz="1400"/>
              <a:t>发的，就对这个交易进行了验证，然后更新数据库，再通过点对点的网络，将这个交易发送给其他的结点，其他的结点再次对这个交易进行一个验证，最后网络中的绝大多数结点都验证了并且都更新了数据库，即认可了这笔交易，那这个交易真正的写到了区块链上，这个过程叫入块。</a:t>
            </a:r>
            <a:endParaRPr lang="zh-CN" altLang="en-US" sz="1400"/>
          </a:p>
        </p:txBody>
      </p:sp>
    </p:spTree>
    <p:custDataLst>
      <p:tags r:id="rId2"/>
    </p:custData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 sz="2400"/>
              <a:t>确定性交易，非确定的性交易（汇率随时间变化）因为交易的结果不一致的话就无法达成共识，就不能写到区块链上</a:t>
            </a:r>
            <a:r>
              <a:rPr lang="zh-CN" altLang="en-US" sz="2400"/>
              <a:t>了。</a:t>
            </a:r>
            <a:endParaRPr lang="zh-CN" altLang="en-US" sz="2400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463675" y="1442085"/>
            <a:ext cx="9165590" cy="480758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-19050" y="2372995"/>
            <a:ext cx="34785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</p:spTree>
    <p:custDataLst>
      <p:tags r:id="rId2"/>
    </p:custData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/>
              <a:t>单</a:t>
            </a:r>
            <a:r>
              <a:rPr lang="zh-CN" altLang="en-US"/>
              <a:t>点失败：数据获取环节出问题了，合约的安全性无法</a:t>
            </a:r>
            <a:r>
              <a:rPr lang="zh-CN" altLang="en-US"/>
              <a:t>保证。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731520" y="1490345"/>
            <a:ext cx="10527030" cy="519176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584950" y="1231900"/>
            <a:ext cx="5072380" cy="14560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在链下运行一个服务</a:t>
            </a:r>
            <a:r>
              <a:rPr lang="zh-CN" altLang="en-US"/>
              <a:t>器，这个服务器会盯着链上的</a:t>
            </a:r>
            <a:r>
              <a:rPr lang="zh-CN" altLang="en-US"/>
              <a:t>需求，链上提了一个</a:t>
            </a:r>
            <a:r>
              <a:rPr lang="en-US" altLang="zh-CN"/>
              <a:t>request</a:t>
            </a:r>
            <a:r>
              <a:rPr lang="zh-CN" altLang="en-US"/>
              <a:t>请求（获取数据的请求），就会被预言机的节点探测到。预言机（服务器）就会获取相关的数据，然后写到智能合约里去。完成数据的</a:t>
            </a:r>
            <a:r>
              <a:rPr lang="zh-CN" altLang="en-US"/>
              <a:t>获取。</a:t>
            </a:r>
            <a:endParaRPr lang="zh-CN" altLang="en-US"/>
          </a:p>
        </p:txBody>
      </p:sp>
    </p:spTree>
    <p:custDataLst>
      <p:tags r:id="rId2"/>
    </p:custData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/>
              <a:t>单个预言机节点取数据变成多个预言机节点取</a:t>
            </a:r>
            <a:r>
              <a:rPr lang="zh-CN" altLang="en-US"/>
              <a:t>数据。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650365" y="1490345"/>
            <a:ext cx="8883650" cy="475932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8322945" y="1736090"/>
            <a:ext cx="2498725" cy="6769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400"/>
              <a:t>去中心化的预言机网络</a:t>
            </a:r>
            <a:endParaRPr lang="zh-CN" altLang="en-US" sz="2400"/>
          </a:p>
        </p:txBody>
      </p:sp>
      <p:sp>
        <p:nvSpPr>
          <p:cNvPr id="3" name="文本框 2"/>
          <p:cNvSpPr txBox="1"/>
          <p:nvPr/>
        </p:nvSpPr>
        <p:spPr>
          <a:xfrm>
            <a:off x="-73025" y="2708275"/>
            <a:ext cx="2118995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不同的结点获取到了不同的数据，然后将这些数据再去聚合，也是一种共识操作，然后再将聚合的数据写到链上。就算是有些结点服务暂停也能确保链上</a:t>
            </a:r>
            <a:r>
              <a:rPr lang="zh-CN" altLang="en-US"/>
              <a:t>合约的安全</a:t>
            </a:r>
            <a:r>
              <a:rPr lang="zh-CN" altLang="en-US"/>
              <a:t>性。</a:t>
            </a:r>
            <a:endParaRPr lang="zh-CN" altLang="en-US"/>
          </a:p>
        </p:txBody>
      </p:sp>
    </p:spTree>
    <p:custDataLst>
      <p:tags r:id="rId2"/>
    </p:custData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 altLang="zh-CN"/>
              <a:t>chainlink—</a:t>
            </a:r>
            <a:r>
              <a:rPr lang="zh-CN" altLang="en-US"/>
              <a:t>去中心化预言机网络</a:t>
            </a:r>
            <a:r>
              <a:rPr lang="en-US" altLang="zh-CN"/>
              <a:t> </a:t>
            </a:r>
            <a:r>
              <a:rPr lang="zh-CN" altLang="en-US"/>
              <a:t>（头部的服务</a:t>
            </a:r>
            <a:r>
              <a:rPr lang="zh-CN" altLang="en-US"/>
              <a:t>商）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19100" y="1490345"/>
            <a:ext cx="11068050" cy="527367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Data Feed</a:t>
            </a:r>
            <a:r>
              <a:rPr lang="zh-CN" altLang="en-US"/>
              <a:t>（喂价</a:t>
            </a:r>
            <a:r>
              <a:rPr lang="en-US" altLang="zh-CN"/>
              <a:t>)  </a:t>
            </a:r>
            <a:r>
              <a:rPr lang="zh-CN" altLang="en-US"/>
              <a:t>数据</a:t>
            </a:r>
            <a:r>
              <a:rPr lang="zh-CN" altLang="en-US"/>
              <a:t>服务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16255" y="1313815"/>
            <a:ext cx="11060430" cy="472757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文本框 4"/>
          <p:cNvSpPr txBox="1"/>
          <p:nvPr/>
        </p:nvSpPr>
        <p:spPr>
          <a:xfrm>
            <a:off x="1574165" y="6120130"/>
            <a:ext cx="1000315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DON</a:t>
            </a:r>
            <a:r>
              <a:rPr lang="zh-CN" altLang="en-US"/>
              <a:t>上的每个结点从数据服务商获取数据，这些数据在中心化的预言机网络（</a:t>
            </a:r>
            <a:r>
              <a:rPr lang="en-US" altLang="zh-CN"/>
              <a:t>DON</a:t>
            </a:r>
            <a:r>
              <a:rPr lang="zh-CN" altLang="en-US"/>
              <a:t>）进行</a:t>
            </a:r>
            <a:r>
              <a:rPr lang="zh-CN" altLang="en-US"/>
              <a:t>一次聚合，把聚合的结果写入到在链上部署的</a:t>
            </a:r>
            <a:r>
              <a:rPr lang="en-US" altLang="zh-CN"/>
              <a:t>ChainLink Data Feed</a:t>
            </a:r>
            <a:r>
              <a:rPr lang="zh-CN" altLang="en-US"/>
              <a:t>合约中，然后用户可以通过其合约的地址或者函数名去获取当前它的数据（比如通证的</a:t>
            </a:r>
            <a:r>
              <a:rPr lang="zh-CN" altLang="en-US"/>
              <a:t>价格）</a:t>
            </a:r>
            <a:endParaRPr lang="zh-CN" altLang="en-US"/>
          </a:p>
        </p:txBody>
      </p:sp>
    </p:spTree>
    <p:custDataLst>
      <p:tags r:id="rId2"/>
    </p:custData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预言机</a:t>
            </a:r>
            <a:r>
              <a:rPr lang="en-US" altLang="zh-CN"/>
              <a:t>  </a:t>
            </a:r>
            <a:endParaRPr lang="en-US" altLang="zh-CN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rcRect t="2815" r="412"/>
          <a:stretch>
            <a:fillRect/>
          </a:stretch>
        </p:blipFill>
        <p:spPr>
          <a:xfrm>
            <a:off x="85725" y="1447800"/>
            <a:ext cx="11644630" cy="514858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众筹目标达成</a:t>
            </a:r>
            <a:r>
              <a:rPr lang="en-US" altLang="zh-CN"/>
              <a:t>  </a:t>
            </a:r>
            <a:r>
              <a:rPr lang="zh-CN" altLang="en-US"/>
              <a:t>发行通</a:t>
            </a:r>
            <a:r>
              <a:rPr lang="zh-CN" altLang="en-US"/>
              <a:t>证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生产者用这些筹款进行生产商品，这些生产好</a:t>
            </a:r>
            <a:r>
              <a:rPr lang="zh-CN" altLang="en-US"/>
              <a:t>的商品可以被用户所获得，需要一个凭据来获得，这个凭据可以用通证来</a:t>
            </a:r>
            <a:r>
              <a:rPr lang="zh-CN" altLang="en-US"/>
              <a:t>代替。</a:t>
            </a:r>
            <a:endParaRPr lang="zh-CN" altLang="en-US"/>
          </a:p>
          <a:p>
            <a:pPr marL="0" indent="0">
              <a:buNone/>
            </a:pPr>
            <a:endParaRPr lang="zh-CN" altLang="en-US"/>
          </a:p>
          <a:p>
            <a:r>
              <a:rPr lang="en-US" altLang="zh-CN"/>
              <a:t>coin</a:t>
            </a:r>
            <a:r>
              <a:rPr lang="zh-CN" altLang="en-US"/>
              <a:t>和通证（</a:t>
            </a:r>
            <a:r>
              <a:rPr lang="en-US" altLang="zh-CN"/>
              <a:t>token</a:t>
            </a:r>
            <a:r>
              <a:rPr lang="zh-CN" altLang="en-US"/>
              <a:t>）的</a:t>
            </a:r>
            <a:r>
              <a:rPr lang="zh-CN" altLang="en-US"/>
              <a:t>区别</a:t>
            </a:r>
            <a:endParaRPr lang="zh-CN" altLang="en-US"/>
          </a:p>
          <a:p>
            <a:endParaRPr lang="zh-CN" altLang="en-US"/>
          </a:p>
          <a:p>
            <a:pPr marL="0" indent="0">
              <a:buNone/>
            </a:pPr>
            <a:r>
              <a:rPr lang="zh-CN" altLang="en-US"/>
              <a:t>通证合约占据十分</a:t>
            </a:r>
            <a:r>
              <a:rPr lang="zh-CN" altLang="en-US"/>
              <a:t>广泛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比特币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-635" y="635"/>
            <a:ext cx="12252960" cy="685736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5" name="内容占位符 4"/>
          <p:cNvPicPr>
            <a:picLocks noChangeAspect="1"/>
          </p:cNvPicPr>
          <p:nvPr>
            <p:ph idx="1"/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608330" y="2715260"/>
            <a:ext cx="10968990" cy="230822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520" y="0"/>
            <a:ext cx="11199495" cy="624967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8420" y="5909945"/>
            <a:ext cx="9878695" cy="207899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NFT</a:t>
            </a:r>
            <a:endParaRPr lang="en-US" altLang="zh-CN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529205" y="1490345"/>
            <a:ext cx="7125970" cy="475932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协议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348105" y="2286635"/>
            <a:ext cx="9498330" cy="177609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metadata</a:t>
            </a:r>
            <a:endParaRPr lang="en-US" altLang="zh-CN"/>
          </a:p>
        </p:txBody>
      </p:sp>
      <p:pic>
        <p:nvPicPr>
          <p:cNvPr id="6" name="内容占位符 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77190" y="1314450"/>
            <a:ext cx="11199495" cy="554355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跨链</a:t>
            </a:r>
            <a:r>
              <a:rPr lang="en-US" altLang="zh-CN"/>
              <a:t> </a:t>
            </a:r>
            <a:r>
              <a:rPr lang="zh-CN" altLang="en-US"/>
              <a:t>智能合约可以在不同的链上进行</a:t>
            </a:r>
            <a:r>
              <a:rPr lang="zh-CN" altLang="en-US"/>
              <a:t>调用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034415" y="1490345"/>
            <a:ext cx="10116185" cy="475932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NFT</a:t>
            </a:r>
            <a:r>
              <a:rPr lang="zh-CN" altLang="en-US"/>
              <a:t>跨链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369060" y="1490345"/>
            <a:ext cx="9446260" cy="475932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NFT</a:t>
            </a:r>
            <a:r>
              <a:rPr lang="zh-CN" altLang="en-US"/>
              <a:t>跨链操作：什么是</a:t>
            </a:r>
            <a:r>
              <a:rPr lang="en-US" altLang="zh-CN"/>
              <a:t>NFT</a:t>
            </a:r>
            <a:r>
              <a:rPr lang="zh-CN" altLang="en-US"/>
              <a:t>？</a:t>
            </a:r>
            <a:r>
              <a:rPr lang="en-US" altLang="zh-CN"/>
              <a:t>  </a:t>
            </a:r>
            <a:r>
              <a:rPr lang="zh-CN" altLang="en-US"/>
              <a:t>什么是</a:t>
            </a:r>
            <a:r>
              <a:rPr lang="zh-CN" altLang="en-US"/>
              <a:t>跨链？</a:t>
            </a:r>
            <a:endParaRPr lang="zh-CN" altLang="en-US"/>
          </a:p>
        </p:txBody>
      </p:sp>
      <p:sp>
        <p:nvSpPr>
          <p:cNvPr id="6" name="内容占位符 5"/>
          <p:cNvSpPr/>
          <p:nvPr>
            <p:ph idx="1"/>
          </p:nvPr>
        </p:nvSpPr>
        <p:spPr/>
        <p:txBody>
          <a:bodyPr/>
          <a:p>
            <a:r>
              <a:rPr lang="en-US" altLang="zh-CN"/>
              <a:t>1.</a:t>
            </a:r>
            <a:r>
              <a:rPr lang="zh-CN" altLang="en-US"/>
              <a:t>不同的用户分布在不同的链上</a:t>
            </a:r>
            <a:r>
              <a:rPr lang="en-US" altLang="zh-CN"/>
              <a:t> </a:t>
            </a:r>
            <a:r>
              <a:rPr lang="zh-CN" altLang="en-US"/>
              <a:t>用户的</a:t>
            </a:r>
            <a:r>
              <a:rPr lang="zh-CN" altLang="en-US"/>
              <a:t>分散</a:t>
            </a:r>
            <a:endParaRPr lang="zh-CN" altLang="en-US"/>
          </a:p>
          <a:p>
            <a:r>
              <a:rPr lang="en-US" altLang="zh-CN"/>
              <a:t>2.</a:t>
            </a:r>
            <a:r>
              <a:rPr lang="zh-CN" altLang="en-US"/>
              <a:t>流动性碎片化</a:t>
            </a:r>
            <a:r>
              <a:rPr lang="en-US" altLang="zh-CN"/>
              <a:t>  </a:t>
            </a:r>
            <a:r>
              <a:rPr lang="zh-CN" altLang="en-US"/>
              <a:t>（</a:t>
            </a:r>
            <a:r>
              <a:rPr lang="en-US" altLang="zh-CN"/>
              <a:t>Defi</a:t>
            </a:r>
            <a:r>
              <a:rPr lang="zh-CN" altLang="en-US"/>
              <a:t>）</a:t>
            </a:r>
            <a:r>
              <a:rPr lang="en-US" altLang="zh-CN"/>
              <a:t> </a:t>
            </a:r>
            <a:r>
              <a:rPr lang="zh-CN" altLang="en-US"/>
              <a:t>流动性（随时可以用的</a:t>
            </a:r>
            <a:r>
              <a:rPr lang="zh-CN" altLang="en-US"/>
              <a:t>资金）的</a:t>
            </a:r>
            <a:r>
              <a:rPr lang="zh-CN" altLang="en-US"/>
              <a:t>分散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随着链越来越多，用户分散，流动性</a:t>
            </a:r>
            <a:r>
              <a:rPr lang="zh-CN" altLang="en-US"/>
              <a:t>分散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  </a:t>
            </a:r>
            <a:r>
              <a:rPr lang="zh-CN" altLang="en-US"/>
              <a:t>例子：跨链的</a:t>
            </a:r>
            <a:r>
              <a:rPr lang="en-US" altLang="zh-CN"/>
              <a:t>NFT</a:t>
            </a:r>
            <a:r>
              <a:rPr lang="zh-CN" altLang="en-US"/>
              <a:t>，分别在不同的池子</a:t>
            </a:r>
            <a:r>
              <a:rPr lang="zh-CN" altLang="en-US"/>
              <a:t>里</a:t>
            </a:r>
            <a:endParaRPr lang="zh-CN" altLang="en-US"/>
          </a:p>
          <a:p>
            <a:pPr marL="0" indent="0">
              <a:buNone/>
            </a:pPr>
            <a:endParaRPr lang="en-US" altLang="zh-CN"/>
          </a:p>
        </p:txBody>
      </p:sp>
    </p:spTree>
    <p:custDataLst>
      <p:tags r:id="rId1"/>
    </p:custData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NFT</a:t>
            </a:r>
            <a:endParaRPr lang="en-US" altLang="zh-CN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23240" y="1288415"/>
            <a:ext cx="11053445" cy="542417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ERC721</a:t>
            </a:r>
            <a:r>
              <a:rPr lang="zh-CN" altLang="en-US"/>
              <a:t>标准</a:t>
            </a:r>
            <a:r>
              <a:rPr lang="zh-CN" altLang="en-US"/>
              <a:t>合约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22655" y="1793240"/>
            <a:ext cx="9916795" cy="20955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编译器和</a:t>
            </a:r>
            <a:r>
              <a:rPr lang="en-US" altLang="zh-CN"/>
              <a:t>EVM</a:t>
            </a:r>
            <a:r>
              <a:rPr lang="zh-CN" altLang="en-US"/>
              <a:t>虚拟机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07695" y="461645"/>
            <a:ext cx="9956800" cy="593153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635"/>
            <a:ext cx="12192000" cy="685736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编译器和</a:t>
            </a:r>
            <a:r>
              <a:rPr lang="en-US" altLang="zh-CN"/>
              <a:t>EVM</a:t>
            </a:r>
            <a:r>
              <a:rPr lang="zh-CN" altLang="en-US"/>
              <a:t>虚拟机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40995" y="540385"/>
            <a:ext cx="11565890" cy="468376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p>
            <a:r>
              <a:rPr lang="zh-CN" altLang="en-US"/>
              <a:t>写</a:t>
            </a:r>
            <a:r>
              <a:rPr lang="en-US" altLang="zh-CN"/>
              <a:t>metadate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p>
            <a:r>
              <a:rPr lang="zh-CN" altLang="en-US"/>
              <a:t>写一个</a:t>
            </a:r>
            <a:r>
              <a:rPr lang="en-US" altLang="zh-CN"/>
              <a:t>json</a:t>
            </a:r>
            <a:r>
              <a:rPr lang="zh-CN" altLang="en-US"/>
              <a:t>文件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 fontScale="90000"/>
          </a:bodyPr>
          <a:p>
            <a:r>
              <a:rPr lang="zh-CN" altLang="en-US"/>
              <a:t>以太坊（基于区块链基础</a:t>
            </a:r>
            <a:r>
              <a:rPr lang="zh-CN" altLang="en-US"/>
              <a:t>的数据结构加入了</a:t>
            </a:r>
            <a:r>
              <a:rPr lang="zh-CN" altLang="en-US"/>
              <a:t>虚拟机）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968375" y="1433830"/>
            <a:ext cx="9848850" cy="534860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/>
              <a:t>智能合约</a:t>
            </a:r>
            <a:r>
              <a:rPr lang="en-US" altLang="zh-CN"/>
              <a:t> </a:t>
            </a:r>
            <a:r>
              <a:rPr lang="zh-CN" altLang="en-US"/>
              <a:t>：去中心化，数据透明，不可篡改，消除交易对手风险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  <a:p>
            <a:r>
              <a:rPr lang="zh-CN" altLang="en-US"/>
              <a:t>智能合约是以太坊协议的最大的工程实现，它是图灵完备</a:t>
            </a:r>
            <a:r>
              <a:rPr lang="zh-CN" altLang="en-US"/>
              <a:t>的。</a:t>
            </a:r>
            <a:endParaRPr lang="zh-CN" altLang="en-US"/>
          </a:p>
          <a:p>
            <a:r>
              <a:rPr lang="zh-CN" altLang="en-US"/>
              <a:t>智能合约是实现区块链上的一切逻辑的，以下的应用全是基于智能合约实现的，智能合约是区块链协议和以太坊协议最大的</a:t>
            </a:r>
            <a:r>
              <a:rPr lang="zh-CN" altLang="en-US"/>
              <a:t>区别。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08685" y="3222625"/>
            <a:ext cx="9634855" cy="363537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p>
            <a:r>
              <a:rPr lang="zh-CN" altLang="en-US"/>
              <a:t>共识</a:t>
            </a:r>
            <a:r>
              <a:rPr lang="en-US" altLang="zh-CN"/>
              <a:t>----</a:t>
            </a:r>
            <a:r>
              <a:rPr lang="zh-CN" altLang="en-US"/>
              <a:t>中心</a:t>
            </a:r>
            <a:r>
              <a:rPr lang="zh-CN" altLang="en-US"/>
              <a:t>化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635" y="1313815"/>
            <a:ext cx="12192000" cy="554482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0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2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2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2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2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2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3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3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3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3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3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40492799_1*a*1"/>
  <p:tag name="KSO_WM_TEMPLATE_CATEGORY" val="custom"/>
  <p:tag name="KSO_WM_TEMPLATE_INDEX" val="40492799"/>
  <p:tag name="KSO_WM_UNIT_LAYERLEVEL" val="1"/>
  <p:tag name="KSO_WM_TAG_VERSION" val="3.0"/>
  <p:tag name="KSO_WM_BEAUTIFY_FLAG" val="#wm#"/>
  <p:tag name="KSO_WM_UNIT_VALUE" val="30"/>
  <p:tag name="KSO_WM_UNIT_PRESET_TEXT" val="单击此处添加标题"/>
  <p:tag name="KSO_WM_UNIT_TEXT_TYPE" val="1"/>
</p:tagLst>
</file>

<file path=ppt/tags/tag1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40492799_1*i*1"/>
  <p:tag name="KSO_WM_TEMPLATE_CATEGORY" val="custom"/>
  <p:tag name="KSO_WM_TEMPLATE_INDEX" val="40492799"/>
  <p:tag name="KSO_WM_UNIT_LAYERLEVEL" val="1"/>
  <p:tag name="KSO_WM_TAG_VERSION" val="3.0"/>
  <p:tag name="KSO_WM_BEAUTIFY_FLAG" val="#wm#"/>
</p:tagLst>
</file>

<file path=ppt/tags/tag1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40492799_1*i*2"/>
  <p:tag name="KSO_WM_TEMPLATE_CATEGORY" val="custom"/>
  <p:tag name="KSO_WM_TEMPLATE_INDEX" val="40492799"/>
  <p:tag name="KSO_WM_UNIT_LAYERLEVEL" val="1"/>
  <p:tag name="KSO_WM_TAG_VERSION" val="3.0"/>
  <p:tag name="KSO_WM_BEAUTIFY_FLAG" val="#wm#"/>
</p:tagLst>
</file>

<file path=ppt/tags/tag1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custom40492799_1*i*3"/>
  <p:tag name="KSO_WM_TEMPLATE_CATEGORY" val="custom"/>
  <p:tag name="KSO_WM_TEMPLATE_INDEX" val="40492799"/>
  <p:tag name="KSO_WM_UNIT_LAYERLEVEL" val="1"/>
  <p:tag name="KSO_WM_TAG_VERSION" val="3.0"/>
  <p:tag name="KSO_WM_BEAUTIFY_FLAG" val="#wm#"/>
</p:tagLst>
</file>

<file path=ppt/tags/tag139.xml><?xml version="1.0" encoding="utf-8"?>
<p:tagLst xmlns:p="http://schemas.openxmlformats.org/presentationml/2006/main">
  <p:tag name="KSO_WM_UNIT_PICTURE_SUBTYPE" val="b"/>
  <p:tag name="KSO_WM_UNIT_VALUE" val="1342*3046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custom40492799_1*d*1"/>
  <p:tag name="KSO_WM_TEMPLATE_CATEGORY" val="custom"/>
  <p:tag name="KSO_WM_TEMPLATE_INDEX" val="40492799"/>
  <p:tag name="KSO_WM_UNIT_LAYERLEVEL" val="1"/>
  <p:tag name="KSO_WM_TAG_VERSION" val="3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SLIDE_ID" val="custom40492799_1"/>
  <p:tag name="KSO_WM_TEMPLATE_SUBCATEGORY" val="0"/>
  <p:tag name="KSO_WM_TEMPLATE_MASTER_TYPE" val="0"/>
  <p:tag name="KSO_WM_TEMPLATE_COLOR_TYPE" val="0"/>
  <p:tag name="KSO_WM_SLIDE_ITEM_CNT" val="0"/>
  <p:tag name="KSO_WM_SLIDE_INDEX" val="1"/>
  <p:tag name="KSO_WM_TAG_VERSION" val="3.0"/>
  <p:tag name="KSO_WM_BEAUTIFY_FLAG" val="#wm#"/>
  <p:tag name="KSO_WM_TEMPLATE_CATEGORY" val="custom"/>
  <p:tag name="KSO_WM_TEMPLATE_INDEX" val="40492799"/>
  <p:tag name="KSO_WM_SLIDE_TYPE" val="text"/>
  <p:tag name="KSO_WM_SLIDE_SUBTYPE" val="picTxt"/>
  <p:tag name="KSO_WM_SLIDE_SIZE" val="864*455"/>
  <p:tag name="KSO_WM_SLIDE_POSITION" val="48*47"/>
  <p:tag name="KSO_WM_SLIDE_LAYOUT" val="a_d"/>
  <p:tag name="KSO_WM_SLIDE_LAYOUT_CNT" val="1_1"/>
  <p:tag name="KSO_WM_SPECIAL_SOURCE" val="bdnull"/>
</p:tagLst>
</file>

<file path=ppt/tags/tag14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4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4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4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4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4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4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4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4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5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5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5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5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5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5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6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6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6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6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6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7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72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4622</Words>
  <Application>WPS 演示</Application>
  <PresentationFormat>宽屏</PresentationFormat>
  <Paragraphs>228</Paragraphs>
  <Slides>61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61</vt:i4>
      </vt:variant>
    </vt:vector>
  </HeadingPairs>
  <TitlesOfParts>
    <vt:vector size="69" baseType="lpstr">
      <vt:lpstr>Arial</vt:lpstr>
      <vt:lpstr>宋体</vt:lpstr>
      <vt:lpstr>Wingdings</vt:lpstr>
      <vt:lpstr>Wingdings</vt:lpstr>
      <vt:lpstr>微软雅黑</vt:lpstr>
      <vt:lpstr>Arial Unicode MS</vt:lpstr>
      <vt:lpstr>Calibri</vt:lpstr>
      <vt:lpstr>WPS</vt:lpstr>
      <vt:lpstr>比特币，区块链，以太坊，共识，PoW,智能合约，Web3</vt:lpstr>
      <vt:lpstr>区块链</vt:lpstr>
      <vt:lpstr>区块的数据结构</vt:lpstr>
      <vt:lpstr>PowerPoint 演示文稿</vt:lpstr>
      <vt:lpstr>比特币</vt:lpstr>
      <vt:lpstr>PowerPoint 演示文稿</vt:lpstr>
      <vt:lpstr>以太坊（基于区块链基础的数据结构加入了虚拟机）</vt:lpstr>
      <vt:lpstr>智能合约 ：去中心化，数据透明，不可篡改，消除交易对手风险</vt:lpstr>
      <vt:lpstr>共识----中心化</vt:lpstr>
      <vt:lpstr>PowerPoint 演示文稿</vt:lpstr>
      <vt:lpstr>PowerPoint 演示文稿</vt:lpstr>
      <vt:lpstr>PowerPoint 演示文稿</vt:lpstr>
      <vt:lpstr>PoW</vt:lpstr>
      <vt:lpstr>PowerPoint 演示文稿</vt:lpstr>
      <vt:lpstr>PoW</vt:lpstr>
      <vt:lpstr>PoS （权益证明）质押资产（2022年以太坊升级）  </vt:lpstr>
      <vt:lpstr>智能合约可以干嘛</vt:lpstr>
      <vt:lpstr>PowerPoint 演示文稿</vt:lpstr>
      <vt:lpstr>PowerPoint 演示文稿</vt:lpstr>
      <vt:lpstr>web3</vt:lpstr>
      <vt:lpstr>web3应用</vt:lpstr>
      <vt:lpstr>总结</vt:lpstr>
      <vt:lpstr>比特币，以太坊，区块链的区别</vt:lpstr>
      <vt:lpstr>问题？</vt:lpstr>
      <vt:lpstr>PowerPoint 演示文稿</vt:lpstr>
      <vt:lpstr>以太坊账户类型</vt:lpstr>
      <vt:lpstr>密码学     明文，密文 ，hash函数 ，私钥和公钥</vt:lpstr>
      <vt:lpstr>哈希函数</vt:lpstr>
      <vt:lpstr>密码学 对称加密和非对称加密</vt:lpstr>
      <vt:lpstr>电子签名</vt:lpstr>
      <vt:lpstr>安装MetaMask</vt:lpstr>
      <vt:lpstr>gas fee如何计算： gas limit计算单元，gas price每个计算单元需要的价格，TF交易的价格，gas fees:包括Base需要被烧掉的，防止通胀，Max是用户期望交易更快的进行所愿意付的最高价，Max Priority单独付给节点矿工的小费。</vt:lpstr>
      <vt:lpstr>solidity语法-HelloWorld智能合约</vt:lpstr>
      <vt:lpstr>solidity语法</vt:lpstr>
      <vt:lpstr>工厂合约</vt:lpstr>
      <vt:lpstr>众筹智能合约</vt:lpstr>
      <vt:lpstr>函数可见度</vt:lpstr>
      <vt:lpstr>第三方托管</vt:lpstr>
      <vt:lpstr>web3数字资产</vt:lpstr>
      <vt:lpstr>合约部署</vt:lpstr>
      <vt:lpstr>预言机问题：链上的智能合约无法主动获取链下的数据，</vt:lpstr>
      <vt:lpstr>网络上的大多数节点都验证通过，就是更新了数据库（入块）  1.发送交易 2.广播交易 3.达成共识</vt:lpstr>
      <vt:lpstr>确定性交易，非确定的性交易（汇率随时间变化）因为交易的结果不一致的话就无法达成共识，就不能写到区块链上了。</vt:lpstr>
      <vt:lpstr>单点失败：数据获取环节出问题了，合约的安全性无法保证。</vt:lpstr>
      <vt:lpstr>单个预言机节点取数据变成多个预言机节点取数据。</vt:lpstr>
      <vt:lpstr>chainlink—去中心化预言机网络 （头部的服务商）</vt:lpstr>
      <vt:lpstr>Data Feed（喂价)  数据服务</vt:lpstr>
      <vt:lpstr>预言机  </vt:lpstr>
      <vt:lpstr>众筹目标达成  发行通证</vt:lpstr>
      <vt:lpstr>PowerPoint 演示文稿</vt:lpstr>
      <vt:lpstr>NFT</vt:lpstr>
      <vt:lpstr>协议</vt:lpstr>
      <vt:lpstr>metadata</vt:lpstr>
      <vt:lpstr>跨链</vt:lpstr>
      <vt:lpstr>NFT跨链</vt:lpstr>
      <vt:lpstr>NFT跨链操作：什么是NFT？  什么是跨链？</vt:lpstr>
      <vt:lpstr>NFT</vt:lpstr>
      <vt:lpstr>ERC721标准合约</vt:lpstr>
      <vt:lpstr>编译器和EVM虚拟机</vt:lpstr>
      <vt:lpstr>编译器和EVM虚拟机</vt:lpstr>
      <vt:lpstr>写metadate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生命之树</cp:lastModifiedBy>
  <cp:revision>269</cp:revision>
  <dcterms:created xsi:type="dcterms:W3CDTF">2019-06-19T02:08:00Z</dcterms:created>
  <dcterms:modified xsi:type="dcterms:W3CDTF">2025-11-24T06:15:53Z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2052-12.1.0.23542</vt:lpwstr>
  </property>
  <property fmtid="{D5CDD505-2E9C-101B-9397-08002B2CF9AE}" pid="3" name="ICV">
    <vt:lpwstr>C6CBFF5015604A5196DE44A28D7608F4_13</vt:lpwstr>
  </property>
</Properties>
</file>